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257" r:id="rId3"/>
    <p:sldId id="258" r:id="rId4"/>
    <p:sldId id="259" r:id="rId5"/>
    <p:sldId id="267" r:id="rId6"/>
    <p:sldId id="348" r:id="rId7"/>
    <p:sldId id="349" r:id="rId8"/>
    <p:sldId id="350" r:id="rId9"/>
    <p:sldId id="351" r:id="rId10"/>
    <p:sldId id="352" r:id="rId11"/>
    <p:sldId id="353" r:id="rId12"/>
    <p:sldId id="354" r:id="rId13"/>
    <p:sldId id="355" r:id="rId14"/>
    <p:sldId id="278" r:id="rId15"/>
    <p:sldId id="356" r:id="rId16"/>
    <p:sldId id="357" r:id="rId17"/>
    <p:sldId id="358" r:id="rId18"/>
    <p:sldId id="359" r:id="rId19"/>
    <p:sldId id="360" r:id="rId20"/>
    <p:sldId id="378" r:id="rId21"/>
    <p:sldId id="379" r:id="rId22"/>
    <p:sldId id="380" r:id="rId23"/>
    <p:sldId id="381" r:id="rId24"/>
    <p:sldId id="382" r:id="rId25"/>
    <p:sldId id="383" r:id="rId26"/>
    <p:sldId id="384" r:id="rId27"/>
    <p:sldId id="373" r:id="rId28"/>
    <p:sldId id="367" r:id="rId29"/>
    <p:sldId id="368" r:id="rId30"/>
    <p:sldId id="369" r:id="rId31"/>
    <p:sldId id="291" r:id="rId32"/>
    <p:sldId id="376" r:id="rId33"/>
    <p:sldId id="374" r:id="rId34"/>
    <p:sldId id="370" r:id="rId35"/>
    <p:sldId id="371" r:id="rId36"/>
    <p:sldId id="372" r:id="rId37"/>
    <p:sldId id="295" r:id="rId38"/>
    <p:sldId id="375" r:id="rId39"/>
    <p:sldId id="377" r:id="rId40"/>
    <p:sldId id="366" r:id="rId41"/>
    <p:sldId id="385" r:id="rId42"/>
    <p:sldId id="386" r:id="rId43"/>
    <p:sldId id="405" r:id="rId44"/>
    <p:sldId id="407" r:id="rId45"/>
    <p:sldId id="406" r:id="rId46"/>
    <p:sldId id="387" r:id="rId47"/>
    <p:sldId id="388" r:id="rId48"/>
    <p:sldId id="389" r:id="rId49"/>
    <p:sldId id="392" r:id="rId50"/>
    <p:sldId id="393" r:id="rId51"/>
    <p:sldId id="394" r:id="rId52"/>
    <p:sldId id="395" r:id="rId53"/>
    <p:sldId id="396" r:id="rId54"/>
    <p:sldId id="397" r:id="rId55"/>
    <p:sldId id="390" r:id="rId56"/>
    <p:sldId id="391" r:id="rId57"/>
    <p:sldId id="398" r:id="rId58"/>
    <p:sldId id="399" r:id="rId59"/>
    <p:sldId id="286" r:id="rId60"/>
    <p:sldId id="400" r:id="rId61"/>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516" autoAdjust="0"/>
  </p:normalViewPr>
  <p:slideViewPr>
    <p:cSldViewPr>
      <p:cViewPr varScale="1">
        <p:scale>
          <a:sx n="98" d="100"/>
          <a:sy n="98" d="100"/>
        </p:scale>
        <p:origin x="144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25B0F9C-D562-4248-B8C5-D9E117AFDF6C}" type="datetimeFigureOut">
              <a:rPr lang="en-US" smtClean="0"/>
              <a:t>2/9/2025</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74FFE603-5B4C-4BF7-AFFC-BF2482775A65}" type="slidenum">
              <a:rPr lang="en-US" smtClean="0"/>
              <a:t>‹#›</a:t>
            </a:fld>
            <a:endParaRPr lang="en-US"/>
          </a:p>
        </p:txBody>
      </p:sp>
    </p:spTree>
    <p:extLst>
      <p:ext uri="{BB962C8B-B14F-4D97-AF65-F5344CB8AC3E}">
        <p14:creationId xmlns:p14="http://schemas.microsoft.com/office/powerpoint/2010/main" val="31999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1</a:t>
            </a:fld>
            <a:endParaRPr lang="en-US"/>
          </a:p>
        </p:txBody>
      </p:sp>
    </p:spTree>
    <p:extLst>
      <p:ext uri="{BB962C8B-B14F-4D97-AF65-F5344CB8AC3E}">
        <p14:creationId xmlns:p14="http://schemas.microsoft.com/office/powerpoint/2010/main" val="3791639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165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14</a:t>
            </a:fld>
            <a:endParaRPr lang="en-US"/>
          </a:p>
        </p:txBody>
      </p:sp>
    </p:spTree>
    <p:extLst>
      <p:ext uri="{BB962C8B-B14F-4D97-AF65-F5344CB8AC3E}">
        <p14:creationId xmlns:p14="http://schemas.microsoft.com/office/powerpoint/2010/main" val="893348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Type I error </a:t>
            </a:r>
            <a:r>
              <a:rPr lang="en-US" dirty="0"/>
              <a:t>would mean marking a legitimate email as spam. This could result in missing important emails.</a:t>
            </a:r>
          </a:p>
          <a:p>
            <a:r>
              <a:rPr lang="en-US" dirty="0"/>
              <a:t>In medical testing, it could mean diagnosing a healthy person as having a disease, leading to unnecessary stress and treatment.</a:t>
            </a:r>
          </a:p>
          <a:p>
            <a:endParaRPr lang="en-US" dirty="0"/>
          </a:p>
          <a:p>
            <a:r>
              <a:rPr lang="en-US" dirty="0"/>
              <a:t>a Type II error would mean marking a spam email as legitimate. </a:t>
            </a:r>
          </a:p>
          <a:p>
            <a:r>
              <a:rPr lang="en-US" dirty="0"/>
              <a:t>In medical testing, it could mean failing to diagnose a person with a disease</a:t>
            </a:r>
          </a:p>
        </p:txBody>
      </p:sp>
      <p:sp>
        <p:nvSpPr>
          <p:cNvPr id="4" name="Slide Number Placeholder 3"/>
          <p:cNvSpPr>
            <a:spLocks noGrp="1"/>
          </p:cNvSpPr>
          <p:nvPr>
            <p:ph type="sldNum" sz="quarter" idx="5"/>
          </p:nvPr>
        </p:nvSpPr>
        <p:spPr/>
        <p:txBody>
          <a:bodyPr/>
          <a:lstStyle/>
          <a:p>
            <a:fld id="{74FFE603-5B4C-4BF7-AFFC-BF2482775A65}" type="slidenum">
              <a:rPr lang="en-US" smtClean="0"/>
              <a:t>20</a:t>
            </a:fld>
            <a:endParaRPr lang="en-US"/>
          </a:p>
        </p:txBody>
      </p:sp>
    </p:spTree>
    <p:extLst>
      <p:ext uri="{BB962C8B-B14F-4D97-AF65-F5344CB8AC3E}">
        <p14:creationId xmlns:p14="http://schemas.microsoft.com/office/powerpoint/2010/main" val="3302680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also known as sensitivity or the true positive rate, measures how often the model correctly identifies positive instances (in this case, spam emails).</a:t>
            </a:r>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21</a:t>
            </a:fld>
            <a:endParaRPr lang="en-US"/>
          </a:p>
        </p:txBody>
      </p:sp>
    </p:spTree>
    <p:extLst>
      <p:ext uri="{BB962C8B-B14F-4D97-AF65-F5344CB8AC3E}">
        <p14:creationId xmlns:p14="http://schemas.microsoft.com/office/powerpoint/2010/main" val="428267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measures how often the model's positive predictions are correct. It focuses on the quality of the positive predictions made by the model.</a:t>
            </a:r>
          </a:p>
        </p:txBody>
      </p:sp>
      <p:sp>
        <p:nvSpPr>
          <p:cNvPr id="4" name="Slide Number Placeholder 3"/>
          <p:cNvSpPr>
            <a:spLocks noGrp="1"/>
          </p:cNvSpPr>
          <p:nvPr>
            <p:ph type="sldNum" sz="quarter" idx="5"/>
          </p:nvPr>
        </p:nvSpPr>
        <p:spPr/>
        <p:txBody>
          <a:bodyPr/>
          <a:lstStyle/>
          <a:p>
            <a:fld id="{74FFE603-5B4C-4BF7-AFFC-BF2482775A65}" type="slidenum">
              <a:rPr lang="en-US" smtClean="0"/>
              <a:t>22</a:t>
            </a:fld>
            <a:endParaRPr lang="en-US"/>
          </a:p>
        </p:txBody>
      </p:sp>
    </p:spTree>
    <p:extLst>
      <p:ext uri="{BB962C8B-B14F-4D97-AF65-F5344CB8AC3E}">
        <p14:creationId xmlns:p14="http://schemas.microsoft.com/office/powerpoint/2010/main" val="212036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Bias-Variance Tradeoff</a:t>
            </a:r>
            <a:r>
              <a:rPr lang="en-US" dirty="0"/>
              <a:t>: A larger K results in lower bias but higher variance of the performance estimate. Conversely, a smaller K results in higher bias but lower variance.</a:t>
            </a:r>
          </a:p>
          <a:p>
            <a:endParaRPr lang="en-US" b="1" dirty="0"/>
          </a:p>
          <a:p>
            <a:r>
              <a:rPr lang="en-US" b="1" dirty="0"/>
              <a:t>Common Choices</a:t>
            </a:r>
            <a:r>
              <a:rPr lang="en-US" dirty="0"/>
              <a:t>: Typically, K is set to 5 or 10, as these values have been shown to provide a good balance between computational efficiency and reliable performance estimates.</a:t>
            </a:r>
          </a:p>
        </p:txBody>
      </p:sp>
      <p:sp>
        <p:nvSpPr>
          <p:cNvPr id="4" name="Slide Number Placeholder 3"/>
          <p:cNvSpPr>
            <a:spLocks noGrp="1"/>
          </p:cNvSpPr>
          <p:nvPr>
            <p:ph type="sldNum" sz="quarter" idx="5"/>
          </p:nvPr>
        </p:nvSpPr>
        <p:spPr/>
        <p:txBody>
          <a:bodyPr/>
          <a:lstStyle/>
          <a:p>
            <a:fld id="{74FFE603-5B4C-4BF7-AFFC-BF2482775A65}" type="slidenum">
              <a:rPr lang="en-US" smtClean="0"/>
              <a:t>24</a:t>
            </a:fld>
            <a:endParaRPr lang="en-US"/>
          </a:p>
        </p:txBody>
      </p:sp>
    </p:spTree>
    <p:extLst>
      <p:ext uri="{BB962C8B-B14F-4D97-AF65-F5344CB8AC3E}">
        <p14:creationId xmlns:p14="http://schemas.microsoft.com/office/powerpoint/2010/main" val="63744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0922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Arrow: The black arrow in the image indicates the direction of the maximum margin. It is perpendicular to the hyperplane and shows the vector w\</a:t>
            </a:r>
            <a:r>
              <a:rPr lang="en-US" dirty="0" err="1"/>
              <a:t>mathbf</a:t>
            </a:r>
            <a:r>
              <a:rPr lang="en-US" dirty="0"/>
              <a:t>{w}w, which is the normal to the hyperplane.</a:t>
            </a:r>
          </a:p>
          <a:p>
            <a:pPr marL="0" lvl="0" indent="0" algn="l" rtl="0">
              <a:spcBef>
                <a:spcPts val="0"/>
              </a:spcBef>
              <a:spcAft>
                <a:spcPts val="0"/>
              </a:spcAft>
              <a:buNone/>
            </a:pPr>
            <a:endParaRPr lang="en-US" dirty="0"/>
          </a:p>
          <a:p>
            <a:r>
              <a:rPr lang="en-US" b="1" dirty="0"/>
              <a:t>Initial State</a:t>
            </a:r>
            <a:r>
              <a:rPr lang="en-US" dirty="0"/>
              <a:t>:</a:t>
            </a:r>
          </a:p>
          <a:p>
            <a:pPr>
              <a:buFont typeface="Arial" panose="020B0604020202020204" pitchFamily="34" charset="0"/>
              <a:buChar char="•"/>
            </a:pPr>
            <a:r>
              <a:rPr lang="en-US" b="1" dirty="0"/>
              <a:t>Data Points</a:t>
            </a:r>
            <a:r>
              <a:rPr lang="en-US" dirty="0"/>
              <a:t>: Initially, the data points (red and green circles) are plotted on the map with no hyperplane drawn.</a:t>
            </a:r>
          </a:p>
          <a:p>
            <a:pPr>
              <a:buFont typeface="Arial" panose="020B0604020202020204" pitchFamily="34" charset="0"/>
              <a:buChar char="•"/>
            </a:pPr>
            <a:r>
              <a:rPr lang="en-US" b="1" dirty="0"/>
              <a:t>Objective</a:t>
            </a:r>
            <a:r>
              <a:rPr lang="en-US" dirty="0"/>
              <a:t>: The goal is to find the optimal hyperplane that separates the two classes with the maximum margin.</a:t>
            </a:r>
          </a:p>
          <a:p>
            <a:r>
              <a:rPr lang="en-US" b="1" dirty="0"/>
              <a:t>Drawing Initial Hyperplane</a:t>
            </a:r>
            <a:r>
              <a:rPr lang="en-US" dirty="0"/>
              <a:t>:</a:t>
            </a:r>
          </a:p>
          <a:p>
            <a:pPr>
              <a:buFont typeface="Arial" panose="020B0604020202020204" pitchFamily="34" charset="0"/>
              <a:buChar char="•"/>
            </a:pPr>
            <a:r>
              <a:rPr lang="en-US" b="1" dirty="0"/>
              <a:t>First Attempt</a:t>
            </a:r>
            <a:r>
              <a:rPr lang="en-US" dirty="0"/>
              <a:t>: The algorithm starts with an initial guess for the hyperplane. This initial hyperplane may not be optimal and might not maximize the margin.</a:t>
            </a:r>
          </a:p>
          <a:p>
            <a:r>
              <a:rPr lang="en-US" b="1" dirty="0"/>
              <a:t>Iterative Adjustment</a:t>
            </a:r>
            <a:r>
              <a:rPr lang="en-US" dirty="0"/>
              <a:t>:</a:t>
            </a:r>
          </a:p>
          <a:p>
            <a:pPr>
              <a:buFont typeface="Arial" panose="020B0604020202020204" pitchFamily="34" charset="0"/>
              <a:buChar char="•"/>
            </a:pPr>
            <a:r>
              <a:rPr lang="en-US" b="1" dirty="0"/>
              <a:t>Adjusting the Hyperplane</a:t>
            </a:r>
            <a:r>
              <a:rPr lang="en-US" dirty="0"/>
              <a:t>: The algorithm iteratively adjusts the position and orientation of the hyperplane. This involves tweaking the parameters w\</a:t>
            </a:r>
            <a:r>
              <a:rPr lang="en-US" dirty="0" err="1"/>
              <a:t>mathbf</a:t>
            </a:r>
            <a:r>
              <a:rPr lang="en-US" dirty="0"/>
              <a:t>{w}w (weight vector) and </a:t>
            </a:r>
            <a:r>
              <a:rPr lang="en-US" dirty="0" err="1"/>
              <a:t>bbb</a:t>
            </a:r>
            <a:r>
              <a:rPr lang="en-US" dirty="0"/>
              <a:t> (bias term) to improve the separation.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C</a:t>
            </a:r>
            <a:r>
              <a:rPr lang="en-US" dirty="0"/>
              <a:t>: Regularization parameter that controls the trade-off between maximizing the margin and minimizing the classification </a:t>
            </a:r>
            <a:r>
              <a:rPr lang="en-US" dirty="0" err="1"/>
              <a:t>error.</a:t>
            </a:r>
            <a:r>
              <a:rPr lang="en-US" b="1" dirty="0" err="1"/>
              <a:t>Kernel</a:t>
            </a:r>
            <a:r>
              <a:rPr lang="en-US" b="1" dirty="0"/>
              <a:t> Parameters</a:t>
            </a:r>
            <a:r>
              <a:rPr lang="en-US" dirty="0"/>
              <a:t>: If a kernel SVM is used, parameters related to the kernel function (e.g., the gamma parameter in an RBF kernel).</a:t>
            </a:r>
            <a:endParaRPr dirty="0"/>
          </a:p>
        </p:txBody>
      </p:sp>
    </p:spTree>
    <p:extLst>
      <p:ext uri="{BB962C8B-B14F-4D97-AF65-F5344CB8AC3E}">
        <p14:creationId xmlns:p14="http://schemas.microsoft.com/office/powerpoint/2010/main" val="1159238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75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Collecting Data</a:t>
            </a:r>
            <a:r>
              <a:rPr lang="en-US" dirty="0"/>
              <a:t>: Gather the dataset with features and labels.</a:t>
            </a:r>
          </a:p>
          <a:p>
            <a:pPr marL="0" lvl="0" indent="0" algn="l" rtl="0">
              <a:spcBef>
                <a:spcPts val="0"/>
              </a:spcBef>
              <a:spcAft>
                <a:spcPts val="0"/>
              </a:spcAft>
              <a:buNone/>
            </a:pPr>
            <a:r>
              <a:rPr lang="en-US" b="1" dirty="0"/>
              <a:t>Choosing the Best Feature to Split</a:t>
            </a:r>
            <a:r>
              <a:rPr lang="en-US" dirty="0"/>
              <a:t>: Use criteria like Gini impurity or information gain to determine the best feature to split the data at each node.</a:t>
            </a:r>
          </a:p>
          <a:p>
            <a:pPr marL="0" lvl="0" indent="0" algn="l" rtl="0">
              <a:spcBef>
                <a:spcPts val="0"/>
              </a:spcBef>
              <a:spcAft>
                <a:spcPts val="0"/>
              </a:spcAft>
              <a:buNone/>
            </a:pPr>
            <a:r>
              <a:rPr lang="en-US" b="1" dirty="0"/>
              <a:t>Recursive Splitting</a:t>
            </a:r>
            <a:r>
              <a:rPr lang="en-US" dirty="0"/>
              <a:t>: Continue splitting the data at each node until stopping criteria are met (e.g., maximum depth, minimum samples per node).</a:t>
            </a:r>
          </a:p>
          <a:p>
            <a:pPr marL="0" lvl="0" indent="0" algn="l" rtl="0">
              <a:spcBef>
                <a:spcPts val="0"/>
              </a:spcBef>
              <a:spcAft>
                <a:spcPts val="0"/>
              </a:spcAft>
              <a:buNone/>
            </a:pPr>
            <a:r>
              <a:rPr lang="en-US" b="1" dirty="0"/>
              <a:t>Prediction</a:t>
            </a:r>
            <a:r>
              <a:rPr lang="en-US" dirty="0"/>
              <a:t>: For a new instance, traverse the tree from the root to a leaf based on the feature values of the instance to get the predicted label.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Gini impurity measures the likelihood of an incorrect classification of a randomly chosen element.</a:t>
            </a:r>
            <a:endParaRPr dirty="0"/>
          </a:p>
        </p:txBody>
      </p:sp>
    </p:spTree>
    <p:extLst>
      <p:ext uri="{BB962C8B-B14F-4D97-AF65-F5344CB8AC3E}">
        <p14:creationId xmlns:p14="http://schemas.microsoft.com/office/powerpoint/2010/main" val="1373907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167008c3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167008c3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Collecting Data</a:t>
            </a:r>
            <a:r>
              <a:rPr lang="en-US" dirty="0"/>
              <a:t>: Gather the dataset with features and labels.</a:t>
            </a:r>
          </a:p>
          <a:p>
            <a:pPr marL="0" lvl="0" indent="0" algn="l" rtl="0">
              <a:spcBef>
                <a:spcPts val="0"/>
              </a:spcBef>
              <a:spcAft>
                <a:spcPts val="0"/>
              </a:spcAft>
              <a:buNone/>
            </a:pPr>
            <a:r>
              <a:rPr lang="en-US" b="1" dirty="0"/>
              <a:t>Choosing the Best Feature to Split</a:t>
            </a:r>
            <a:r>
              <a:rPr lang="en-US" dirty="0"/>
              <a:t>: Use criteria like Gini impurity or information gain to determine the best feature to split the data at each node.</a:t>
            </a:r>
          </a:p>
          <a:p>
            <a:pPr marL="0" lvl="0" indent="0" algn="l" rtl="0">
              <a:spcBef>
                <a:spcPts val="0"/>
              </a:spcBef>
              <a:spcAft>
                <a:spcPts val="0"/>
              </a:spcAft>
              <a:buNone/>
            </a:pPr>
            <a:r>
              <a:rPr lang="en-US" b="1" dirty="0"/>
              <a:t>Recursive Splitting</a:t>
            </a:r>
            <a:r>
              <a:rPr lang="en-US" dirty="0"/>
              <a:t>: Continue splitting the data at each node until stopping criteria are met (e.g., maximum depth, minimum samples per node).</a:t>
            </a:r>
          </a:p>
          <a:p>
            <a:pPr marL="0" lvl="0" indent="0" algn="l" rtl="0">
              <a:spcBef>
                <a:spcPts val="0"/>
              </a:spcBef>
              <a:spcAft>
                <a:spcPts val="0"/>
              </a:spcAft>
              <a:buNone/>
            </a:pPr>
            <a:r>
              <a:rPr lang="en-US" b="1" dirty="0"/>
              <a:t>Prediction</a:t>
            </a:r>
            <a:r>
              <a:rPr lang="en-US" dirty="0"/>
              <a:t>: For a new instance, traverse the tree from the root to a leaf based on the feature values of the instance to get the predicted label.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Gini impurity measures the likelihood of an incorrect classification of a randomly chosen element.</a:t>
            </a:r>
            <a:endParaRPr dirty="0"/>
          </a:p>
        </p:txBody>
      </p:sp>
    </p:spTree>
    <p:extLst>
      <p:ext uri="{BB962C8B-B14F-4D97-AF65-F5344CB8AC3E}">
        <p14:creationId xmlns:p14="http://schemas.microsoft.com/office/powerpoint/2010/main" val="556631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Collecting Data</a:t>
            </a:r>
            <a:r>
              <a:rPr lang="en-US" dirty="0"/>
              <a:t>: Gather the dataset with features and labels.</a:t>
            </a:r>
          </a:p>
          <a:p>
            <a:pPr marL="0" lvl="0" indent="0" algn="l" rtl="0">
              <a:spcBef>
                <a:spcPts val="0"/>
              </a:spcBef>
              <a:spcAft>
                <a:spcPts val="0"/>
              </a:spcAft>
              <a:buNone/>
            </a:pPr>
            <a:r>
              <a:rPr lang="en-US" b="1" dirty="0"/>
              <a:t>Choosing the Best Feature to Split</a:t>
            </a:r>
            <a:r>
              <a:rPr lang="en-US" dirty="0"/>
              <a:t>: Use criteria like Gini impurity or information gain to determine the best feature to split the data at each node.</a:t>
            </a:r>
          </a:p>
          <a:p>
            <a:pPr marL="0" lvl="0" indent="0" algn="l" rtl="0">
              <a:spcBef>
                <a:spcPts val="0"/>
              </a:spcBef>
              <a:spcAft>
                <a:spcPts val="0"/>
              </a:spcAft>
              <a:buNone/>
            </a:pPr>
            <a:r>
              <a:rPr lang="en-US" b="1" dirty="0"/>
              <a:t>Recursive Splitting</a:t>
            </a:r>
            <a:r>
              <a:rPr lang="en-US" dirty="0"/>
              <a:t>: Continue splitting the data at each node until stopping criteria are met (e.g., maximum depth, minimum samples per node).</a:t>
            </a:r>
          </a:p>
          <a:p>
            <a:pPr marL="0" lvl="0" indent="0" algn="l" rtl="0">
              <a:spcBef>
                <a:spcPts val="0"/>
              </a:spcBef>
              <a:spcAft>
                <a:spcPts val="0"/>
              </a:spcAft>
              <a:buNone/>
            </a:pPr>
            <a:r>
              <a:rPr lang="en-US" b="1" dirty="0"/>
              <a:t>Prediction</a:t>
            </a:r>
            <a:r>
              <a:rPr lang="en-US" dirty="0"/>
              <a:t>: For a new instance, traverse the tree from the root to a leaf based on the feature values of the instance to get the predicted label.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Gini impurity measures the likelihood of an incorrect classification of a randomly chosen element.</a:t>
            </a:r>
            <a:endParaRPr dirty="0"/>
          </a:p>
        </p:txBody>
      </p:sp>
    </p:spTree>
    <p:extLst>
      <p:ext uri="{BB962C8B-B14F-4D97-AF65-F5344CB8AC3E}">
        <p14:creationId xmlns:p14="http://schemas.microsoft.com/office/powerpoint/2010/main" val="3499641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Each split aims to separate the data into more homogeneous subsets concerning the target variable (making a big purchase or not).</a:t>
            </a:r>
            <a:endParaRPr dirty="0"/>
          </a:p>
        </p:txBody>
      </p:sp>
    </p:spTree>
    <p:extLst>
      <p:ext uri="{BB962C8B-B14F-4D97-AF65-F5344CB8AC3E}">
        <p14:creationId xmlns:p14="http://schemas.microsoft.com/office/powerpoint/2010/main" val="45561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568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X1 and X2X2X2 are the two features or dimensions of the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92877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Ensemble methods combine the predictions of multiple models (typically decision trees) to produce a more accurate and robust prediction. The idea is that multiple models can capture different aspects of the data, and their combined prediction is better than any single model.</a:t>
            </a:r>
            <a:endParaRPr dirty="0"/>
          </a:p>
        </p:txBody>
      </p:sp>
    </p:spTree>
    <p:extLst>
      <p:ext uri="{BB962C8B-B14F-4D97-AF65-F5344CB8AC3E}">
        <p14:creationId xmlns:p14="http://schemas.microsoft.com/office/powerpoint/2010/main" val="2515556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another way to </a:t>
            </a:r>
            <a:r>
              <a:rPr lang="en-US" dirty="0" err="1"/>
              <a:t>visu</a:t>
            </a:r>
            <a:endParaRPr dirty="0"/>
          </a:p>
        </p:txBody>
      </p:sp>
    </p:spTree>
    <p:extLst>
      <p:ext uri="{BB962C8B-B14F-4D97-AF65-F5344CB8AC3E}">
        <p14:creationId xmlns:p14="http://schemas.microsoft.com/office/powerpoint/2010/main" val="1355222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40</a:t>
            </a:fld>
            <a:endParaRPr lang="en-US"/>
          </a:p>
        </p:txBody>
      </p:sp>
    </p:spTree>
    <p:extLst>
      <p:ext uri="{BB962C8B-B14F-4D97-AF65-F5344CB8AC3E}">
        <p14:creationId xmlns:p14="http://schemas.microsoft.com/office/powerpoint/2010/main" val="761427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41</a:t>
            </a:fld>
            <a:endParaRPr lang="en-US"/>
          </a:p>
        </p:txBody>
      </p:sp>
    </p:spTree>
    <p:extLst>
      <p:ext uri="{BB962C8B-B14F-4D97-AF65-F5344CB8AC3E}">
        <p14:creationId xmlns:p14="http://schemas.microsoft.com/office/powerpoint/2010/main" val="422400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42</a:t>
            </a:fld>
            <a:endParaRPr lang="en-US"/>
          </a:p>
        </p:txBody>
      </p:sp>
    </p:spTree>
    <p:extLst>
      <p:ext uri="{BB962C8B-B14F-4D97-AF65-F5344CB8AC3E}">
        <p14:creationId xmlns:p14="http://schemas.microsoft.com/office/powerpoint/2010/main" val="50526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26e772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26e772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43</a:t>
            </a:fld>
            <a:endParaRPr lang="en-US"/>
          </a:p>
        </p:txBody>
      </p:sp>
    </p:spTree>
    <p:extLst>
      <p:ext uri="{BB962C8B-B14F-4D97-AF65-F5344CB8AC3E}">
        <p14:creationId xmlns:p14="http://schemas.microsoft.com/office/powerpoint/2010/main" val="3381987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44</a:t>
            </a:fld>
            <a:endParaRPr lang="en-US"/>
          </a:p>
        </p:txBody>
      </p:sp>
    </p:spTree>
    <p:extLst>
      <p:ext uri="{BB962C8B-B14F-4D97-AF65-F5344CB8AC3E}">
        <p14:creationId xmlns:p14="http://schemas.microsoft.com/office/powerpoint/2010/main" val="1943389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45</a:t>
            </a:fld>
            <a:endParaRPr lang="en-US"/>
          </a:p>
        </p:txBody>
      </p:sp>
    </p:spTree>
    <p:extLst>
      <p:ext uri="{BB962C8B-B14F-4D97-AF65-F5344CB8AC3E}">
        <p14:creationId xmlns:p14="http://schemas.microsoft.com/office/powerpoint/2010/main" val="3483375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46</a:t>
            </a:fld>
            <a:endParaRPr lang="en-US"/>
          </a:p>
        </p:txBody>
      </p:sp>
    </p:spTree>
    <p:extLst>
      <p:ext uri="{BB962C8B-B14F-4D97-AF65-F5344CB8AC3E}">
        <p14:creationId xmlns:p14="http://schemas.microsoft.com/office/powerpoint/2010/main" val="2363346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r>
              <a:rPr lang="en-US" dirty="0"/>
              <a:t>You can easily identify by eye, however, how to make computers to do this for us? </a:t>
            </a:r>
          </a:p>
        </p:txBody>
      </p:sp>
      <p:sp>
        <p:nvSpPr>
          <p:cNvPr id="4" name="Slide Number Placeholder 3"/>
          <p:cNvSpPr>
            <a:spLocks noGrp="1"/>
          </p:cNvSpPr>
          <p:nvPr>
            <p:ph type="sldNum" sz="quarter" idx="5"/>
          </p:nvPr>
        </p:nvSpPr>
        <p:spPr/>
        <p:txBody>
          <a:bodyPr/>
          <a:lstStyle/>
          <a:p>
            <a:fld id="{74FFE603-5B4C-4BF7-AFFC-BF2482775A65}" type="slidenum">
              <a:rPr lang="en-US" smtClean="0"/>
              <a:t>47</a:t>
            </a:fld>
            <a:endParaRPr lang="en-US"/>
          </a:p>
        </p:txBody>
      </p:sp>
    </p:spTree>
    <p:extLst>
      <p:ext uri="{BB962C8B-B14F-4D97-AF65-F5344CB8AC3E}">
        <p14:creationId xmlns:p14="http://schemas.microsoft.com/office/powerpoint/2010/main" val="1536533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48</a:t>
            </a:fld>
            <a:endParaRPr lang="en-US"/>
          </a:p>
        </p:txBody>
      </p:sp>
    </p:spTree>
    <p:extLst>
      <p:ext uri="{BB962C8B-B14F-4D97-AF65-F5344CB8AC3E}">
        <p14:creationId xmlns:p14="http://schemas.microsoft.com/office/powerpoint/2010/main" val="3055288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49</a:t>
            </a:fld>
            <a:endParaRPr lang="en-US"/>
          </a:p>
        </p:txBody>
      </p:sp>
    </p:spTree>
    <p:extLst>
      <p:ext uri="{BB962C8B-B14F-4D97-AF65-F5344CB8AC3E}">
        <p14:creationId xmlns:p14="http://schemas.microsoft.com/office/powerpoint/2010/main" val="458068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50</a:t>
            </a:fld>
            <a:endParaRPr lang="en-US"/>
          </a:p>
        </p:txBody>
      </p:sp>
    </p:spTree>
    <p:extLst>
      <p:ext uri="{BB962C8B-B14F-4D97-AF65-F5344CB8AC3E}">
        <p14:creationId xmlns:p14="http://schemas.microsoft.com/office/powerpoint/2010/main" val="1753632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51</a:t>
            </a:fld>
            <a:endParaRPr lang="en-US"/>
          </a:p>
        </p:txBody>
      </p:sp>
    </p:spTree>
    <p:extLst>
      <p:ext uri="{BB962C8B-B14F-4D97-AF65-F5344CB8AC3E}">
        <p14:creationId xmlns:p14="http://schemas.microsoft.com/office/powerpoint/2010/main" val="3227361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52</a:t>
            </a:fld>
            <a:endParaRPr lang="en-US"/>
          </a:p>
        </p:txBody>
      </p:sp>
    </p:spTree>
    <p:extLst>
      <p:ext uri="{BB962C8B-B14F-4D97-AF65-F5344CB8AC3E}">
        <p14:creationId xmlns:p14="http://schemas.microsoft.com/office/powerpoint/2010/main" val="359135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f26e772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f26e772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53</a:t>
            </a:fld>
            <a:endParaRPr lang="en-US"/>
          </a:p>
        </p:txBody>
      </p:sp>
    </p:spTree>
    <p:extLst>
      <p:ext uri="{BB962C8B-B14F-4D97-AF65-F5344CB8AC3E}">
        <p14:creationId xmlns:p14="http://schemas.microsoft.com/office/powerpoint/2010/main" val="3667818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54</a:t>
            </a:fld>
            <a:endParaRPr lang="en-US"/>
          </a:p>
        </p:txBody>
      </p:sp>
    </p:spTree>
    <p:extLst>
      <p:ext uri="{BB962C8B-B14F-4D97-AF65-F5344CB8AC3E}">
        <p14:creationId xmlns:p14="http://schemas.microsoft.com/office/powerpoint/2010/main" val="1854520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55</a:t>
            </a:fld>
            <a:endParaRPr lang="en-US"/>
          </a:p>
        </p:txBody>
      </p:sp>
    </p:spTree>
    <p:extLst>
      <p:ext uri="{BB962C8B-B14F-4D97-AF65-F5344CB8AC3E}">
        <p14:creationId xmlns:p14="http://schemas.microsoft.com/office/powerpoint/2010/main" val="3299139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56</a:t>
            </a:fld>
            <a:endParaRPr lang="en-US"/>
          </a:p>
        </p:txBody>
      </p:sp>
    </p:spTree>
    <p:extLst>
      <p:ext uri="{BB962C8B-B14F-4D97-AF65-F5344CB8AC3E}">
        <p14:creationId xmlns:p14="http://schemas.microsoft.com/office/powerpoint/2010/main" val="3254872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57</a:t>
            </a:fld>
            <a:endParaRPr lang="en-US"/>
          </a:p>
        </p:txBody>
      </p:sp>
    </p:spTree>
    <p:extLst>
      <p:ext uri="{BB962C8B-B14F-4D97-AF65-F5344CB8AC3E}">
        <p14:creationId xmlns:p14="http://schemas.microsoft.com/office/powerpoint/2010/main" val="2851172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58</a:t>
            </a:fld>
            <a:endParaRPr lang="en-US"/>
          </a:p>
        </p:txBody>
      </p:sp>
    </p:spTree>
    <p:extLst>
      <p:ext uri="{BB962C8B-B14F-4D97-AF65-F5344CB8AC3E}">
        <p14:creationId xmlns:p14="http://schemas.microsoft.com/office/powerpoint/2010/main" val="20925344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74FFE603-5B4C-4BF7-AFFC-BF2482775A65}" type="slidenum">
              <a:rPr lang="en-US" smtClean="0"/>
              <a:t>60</a:t>
            </a:fld>
            <a:endParaRPr lang="en-US"/>
          </a:p>
        </p:txBody>
      </p:sp>
    </p:spTree>
    <p:extLst>
      <p:ext uri="{BB962C8B-B14F-4D97-AF65-F5344CB8AC3E}">
        <p14:creationId xmlns:p14="http://schemas.microsoft.com/office/powerpoint/2010/main" val="3622988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26e7721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26e7721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904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5473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26e772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26e772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9001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2/9/2025</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CEF6"/>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600" b="0" i="0">
                <a:solidFill>
                  <a:srgbClr val="283149"/>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2/9/2025</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CEF6"/>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2/9/2025</a:t>
            </a:fld>
            <a:endParaRPr lang="en-US"/>
          </a:p>
        </p:txBody>
      </p:sp>
      <p:sp>
        <p:nvSpPr>
          <p:cNvPr id="7" name="Holder 7"/>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CEF6"/>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2/9/2025</a:t>
            </a:fld>
            <a:endParaRPr lang="en-US"/>
          </a:p>
        </p:txBody>
      </p:sp>
      <p:sp>
        <p:nvSpPr>
          <p:cNvPr id="5" name="Holder 5"/>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bg object 17"/>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bg object 18"/>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bg object 19"/>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bg object 20"/>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bg object 21"/>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bg object 22"/>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bg object 23"/>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bg object 24"/>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bg object 25"/>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6" name="bg object 26"/>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7" name="bg object 27"/>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8" name="bg object 28"/>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9" name="bg object 29"/>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0" name="bg object 30"/>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1" name="bg object 31"/>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2" name="bg object 32"/>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3" name="bg object 33"/>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4" name="bg object 34"/>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5" name="bg object 35"/>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6" name="bg object 36"/>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7" name="bg object 37"/>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8" name="bg object 38"/>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9" name="bg object 39"/>
          <p:cNvSpPr/>
          <p:nvPr/>
        </p:nvSpPr>
        <p:spPr>
          <a:xfrm>
            <a:off x="0" y="2008632"/>
            <a:ext cx="9144000" cy="3134995"/>
          </a:xfrm>
          <a:custGeom>
            <a:avLst/>
            <a:gdLst/>
            <a:ahLst/>
            <a:cxnLst/>
            <a:rect l="l" t="t" r="r" b="b"/>
            <a:pathLst>
              <a:path w="9144000" h="3134995">
                <a:moveTo>
                  <a:pt x="0" y="20024"/>
                </a:moveTo>
                <a:lnTo>
                  <a:pt x="0" y="3134866"/>
                </a:lnTo>
                <a:lnTo>
                  <a:pt x="9143999" y="3134866"/>
                </a:lnTo>
                <a:lnTo>
                  <a:pt x="9143999" y="627253"/>
                </a:lnTo>
                <a:lnTo>
                  <a:pt x="5338318" y="627253"/>
                </a:lnTo>
                <a:lnTo>
                  <a:pt x="5192287" y="532003"/>
                </a:lnTo>
                <a:lnTo>
                  <a:pt x="2671191" y="532003"/>
                </a:lnTo>
                <a:lnTo>
                  <a:pt x="2295017" y="338200"/>
                </a:lnTo>
                <a:lnTo>
                  <a:pt x="2232065" y="282320"/>
                </a:lnTo>
                <a:lnTo>
                  <a:pt x="385140" y="282320"/>
                </a:lnTo>
                <a:lnTo>
                  <a:pt x="0" y="20024"/>
                </a:lnTo>
                <a:close/>
              </a:path>
              <a:path w="9144000" h="3134995">
                <a:moveTo>
                  <a:pt x="6857619" y="285623"/>
                </a:moveTo>
                <a:lnTo>
                  <a:pt x="6500495" y="502412"/>
                </a:lnTo>
                <a:lnTo>
                  <a:pt x="6124194" y="502412"/>
                </a:lnTo>
                <a:lnTo>
                  <a:pt x="5724144" y="627253"/>
                </a:lnTo>
                <a:lnTo>
                  <a:pt x="9143999" y="627253"/>
                </a:lnTo>
                <a:lnTo>
                  <a:pt x="9143999" y="420243"/>
                </a:lnTo>
                <a:lnTo>
                  <a:pt x="7262495" y="420243"/>
                </a:lnTo>
                <a:lnTo>
                  <a:pt x="6857619" y="285623"/>
                </a:lnTo>
                <a:close/>
              </a:path>
              <a:path w="9144000" h="3134995">
                <a:moveTo>
                  <a:pt x="4190491" y="58674"/>
                </a:moveTo>
                <a:lnTo>
                  <a:pt x="3823842" y="196976"/>
                </a:lnTo>
                <a:lnTo>
                  <a:pt x="3447541" y="259461"/>
                </a:lnTo>
                <a:lnTo>
                  <a:pt x="3047492" y="528701"/>
                </a:lnTo>
                <a:lnTo>
                  <a:pt x="2671191" y="532003"/>
                </a:lnTo>
                <a:lnTo>
                  <a:pt x="5192287" y="532003"/>
                </a:lnTo>
                <a:lnTo>
                  <a:pt x="4962144" y="381888"/>
                </a:lnTo>
                <a:lnTo>
                  <a:pt x="4581017" y="371094"/>
                </a:lnTo>
                <a:lnTo>
                  <a:pt x="4190491" y="58674"/>
                </a:lnTo>
                <a:close/>
              </a:path>
              <a:path w="9144000" h="3134995">
                <a:moveTo>
                  <a:pt x="8391271" y="200279"/>
                </a:moveTo>
                <a:lnTo>
                  <a:pt x="7619619" y="203581"/>
                </a:lnTo>
                <a:lnTo>
                  <a:pt x="7262495" y="420243"/>
                </a:lnTo>
                <a:lnTo>
                  <a:pt x="9143999" y="420243"/>
                </a:lnTo>
                <a:lnTo>
                  <a:pt x="9143999" y="282320"/>
                </a:lnTo>
                <a:lnTo>
                  <a:pt x="8767445" y="282320"/>
                </a:lnTo>
                <a:lnTo>
                  <a:pt x="8391271" y="200279"/>
                </a:lnTo>
                <a:close/>
              </a:path>
              <a:path w="9144000" h="3134995">
                <a:moveTo>
                  <a:pt x="1914017" y="0"/>
                </a:moveTo>
                <a:lnTo>
                  <a:pt x="1532890" y="124841"/>
                </a:lnTo>
                <a:lnTo>
                  <a:pt x="761377" y="128016"/>
                </a:lnTo>
                <a:lnTo>
                  <a:pt x="385140" y="282320"/>
                </a:lnTo>
                <a:lnTo>
                  <a:pt x="2232065" y="282320"/>
                </a:lnTo>
                <a:lnTo>
                  <a:pt x="1914017" y="0"/>
                </a:lnTo>
                <a:close/>
              </a:path>
              <a:path w="9144000" h="3134995">
                <a:moveTo>
                  <a:pt x="9143999" y="79104"/>
                </a:moveTo>
                <a:lnTo>
                  <a:pt x="8767445" y="282320"/>
                </a:lnTo>
                <a:lnTo>
                  <a:pt x="9143999" y="282320"/>
                </a:lnTo>
                <a:lnTo>
                  <a:pt x="9143999" y="79104"/>
                </a:lnTo>
                <a:close/>
              </a:path>
            </a:pathLst>
          </a:custGeom>
          <a:solidFill>
            <a:srgbClr val="AEEF00">
              <a:alpha val="81959"/>
            </a:srgbClr>
          </a:solidFill>
        </p:spPr>
        <p:txBody>
          <a:bodyPr wrap="square" lIns="0" tIns="0" rIns="0" bIns="0" rtlCol="0"/>
          <a:lstStyle/>
          <a:p>
            <a:endParaRPr/>
          </a:p>
        </p:txBody>
      </p:sp>
      <p:sp>
        <p:nvSpPr>
          <p:cNvPr id="40" name="bg object 40"/>
          <p:cNvSpPr/>
          <p:nvPr/>
        </p:nvSpPr>
        <p:spPr>
          <a:xfrm>
            <a:off x="0" y="2154307"/>
            <a:ext cx="9144000" cy="2989580"/>
          </a:xfrm>
          <a:custGeom>
            <a:avLst/>
            <a:gdLst/>
            <a:ahLst/>
            <a:cxnLst/>
            <a:rect l="l" t="t" r="r" b="b"/>
            <a:pathLst>
              <a:path w="9144000" h="2989579">
                <a:moveTo>
                  <a:pt x="0" y="130166"/>
                </a:moveTo>
                <a:lnTo>
                  <a:pt x="0" y="2989191"/>
                </a:lnTo>
                <a:lnTo>
                  <a:pt x="9143999" y="2989191"/>
                </a:lnTo>
                <a:lnTo>
                  <a:pt x="9143999" y="498722"/>
                </a:lnTo>
                <a:lnTo>
                  <a:pt x="4962144" y="498722"/>
                </a:lnTo>
                <a:lnTo>
                  <a:pt x="4743022" y="389375"/>
                </a:lnTo>
                <a:lnTo>
                  <a:pt x="1914017" y="389375"/>
                </a:lnTo>
                <a:lnTo>
                  <a:pt x="1711816" y="265804"/>
                </a:lnTo>
                <a:lnTo>
                  <a:pt x="389890" y="265804"/>
                </a:lnTo>
                <a:lnTo>
                  <a:pt x="0" y="130166"/>
                </a:lnTo>
                <a:close/>
              </a:path>
              <a:path w="9144000" h="2989579">
                <a:moveTo>
                  <a:pt x="6105144" y="132708"/>
                </a:moveTo>
                <a:lnTo>
                  <a:pt x="5714619" y="365626"/>
                </a:lnTo>
                <a:lnTo>
                  <a:pt x="5324094" y="365626"/>
                </a:lnTo>
                <a:lnTo>
                  <a:pt x="4962144" y="498722"/>
                </a:lnTo>
                <a:lnTo>
                  <a:pt x="9143999" y="498722"/>
                </a:lnTo>
                <a:lnTo>
                  <a:pt x="9143999" y="384676"/>
                </a:lnTo>
                <a:lnTo>
                  <a:pt x="8391271" y="384676"/>
                </a:lnTo>
                <a:lnTo>
                  <a:pt x="8192820" y="265804"/>
                </a:lnTo>
                <a:lnTo>
                  <a:pt x="6486144" y="265804"/>
                </a:lnTo>
                <a:lnTo>
                  <a:pt x="6105144" y="132708"/>
                </a:lnTo>
                <a:close/>
              </a:path>
              <a:path w="9144000" h="2989579">
                <a:moveTo>
                  <a:pt x="3438016" y="189731"/>
                </a:moveTo>
                <a:lnTo>
                  <a:pt x="3037967" y="189731"/>
                </a:lnTo>
                <a:lnTo>
                  <a:pt x="2656967" y="265804"/>
                </a:lnTo>
                <a:lnTo>
                  <a:pt x="2295017" y="389375"/>
                </a:lnTo>
                <a:lnTo>
                  <a:pt x="4743022" y="389375"/>
                </a:lnTo>
                <a:lnTo>
                  <a:pt x="4571492" y="303777"/>
                </a:lnTo>
                <a:lnTo>
                  <a:pt x="4430408" y="256279"/>
                </a:lnTo>
                <a:lnTo>
                  <a:pt x="3819016" y="256279"/>
                </a:lnTo>
                <a:lnTo>
                  <a:pt x="3438016" y="189731"/>
                </a:lnTo>
                <a:close/>
              </a:path>
              <a:path w="9144000" h="2989579">
                <a:moveTo>
                  <a:pt x="9143999" y="0"/>
                </a:moveTo>
                <a:lnTo>
                  <a:pt x="8753221" y="303777"/>
                </a:lnTo>
                <a:lnTo>
                  <a:pt x="8391271" y="384676"/>
                </a:lnTo>
                <a:lnTo>
                  <a:pt x="9143999" y="384676"/>
                </a:lnTo>
                <a:lnTo>
                  <a:pt x="9143999" y="0"/>
                </a:lnTo>
                <a:close/>
              </a:path>
              <a:path w="9144000" h="2989579">
                <a:moveTo>
                  <a:pt x="1532890" y="156457"/>
                </a:moveTo>
                <a:lnTo>
                  <a:pt x="1151915" y="265804"/>
                </a:lnTo>
                <a:lnTo>
                  <a:pt x="1711816" y="265804"/>
                </a:lnTo>
                <a:lnTo>
                  <a:pt x="1532890" y="156457"/>
                </a:lnTo>
                <a:close/>
              </a:path>
              <a:path w="9144000" h="2989579">
                <a:moveTo>
                  <a:pt x="8010271" y="156457"/>
                </a:moveTo>
                <a:lnTo>
                  <a:pt x="7248144" y="156457"/>
                </a:lnTo>
                <a:lnTo>
                  <a:pt x="6867144" y="265804"/>
                </a:lnTo>
                <a:lnTo>
                  <a:pt x="8192820" y="265804"/>
                </a:lnTo>
                <a:lnTo>
                  <a:pt x="8010271" y="156457"/>
                </a:lnTo>
                <a:close/>
              </a:path>
              <a:path w="9144000" h="2989579">
                <a:moveTo>
                  <a:pt x="4190491" y="175507"/>
                </a:moveTo>
                <a:lnTo>
                  <a:pt x="3819016" y="256279"/>
                </a:lnTo>
                <a:lnTo>
                  <a:pt x="4430408" y="256279"/>
                </a:lnTo>
                <a:lnTo>
                  <a:pt x="4190491" y="175507"/>
                </a:lnTo>
                <a:close/>
              </a:path>
            </a:pathLst>
          </a:custGeom>
          <a:solidFill>
            <a:srgbClr val="00CEF6">
              <a:alpha val="73332"/>
            </a:srgbClr>
          </a:solidFill>
        </p:spPr>
        <p:txBody>
          <a:bodyPr wrap="square" lIns="0" tIns="0" rIns="0" bIns="0" rtlCol="0"/>
          <a:lstStyle/>
          <a:p>
            <a:endParaRPr/>
          </a:p>
        </p:txBody>
      </p:sp>
      <p:pic>
        <p:nvPicPr>
          <p:cNvPr id="41" name="bg object 41"/>
          <p:cNvPicPr/>
          <p:nvPr/>
        </p:nvPicPr>
        <p:blipFill>
          <a:blip r:embed="rId2" cstate="print"/>
          <a:stretch>
            <a:fillRect/>
          </a:stretch>
        </p:blipFill>
        <p:spPr>
          <a:xfrm>
            <a:off x="1847976" y="1814576"/>
            <a:ext cx="122650" cy="147955"/>
          </a:xfrm>
          <a:prstGeom prst="rect">
            <a:avLst/>
          </a:prstGeom>
        </p:spPr>
      </p:pic>
      <p:pic>
        <p:nvPicPr>
          <p:cNvPr id="42" name="bg object 42"/>
          <p:cNvPicPr/>
          <p:nvPr/>
        </p:nvPicPr>
        <p:blipFill>
          <a:blip r:embed="rId3" cstate="print"/>
          <a:stretch>
            <a:fillRect/>
          </a:stretch>
        </p:blipFill>
        <p:spPr>
          <a:xfrm>
            <a:off x="6024689" y="2084133"/>
            <a:ext cx="151225" cy="176530"/>
          </a:xfrm>
          <a:prstGeom prst="rect">
            <a:avLst/>
          </a:prstGeom>
        </p:spPr>
      </p:pic>
      <p:pic>
        <p:nvPicPr>
          <p:cNvPr id="43" name="bg object 43"/>
          <p:cNvPicPr/>
          <p:nvPr/>
        </p:nvPicPr>
        <p:blipFill>
          <a:blip r:embed="rId4" cstate="print"/>
          <a:stretch>
            <a:fillRect/>
          </a:stretch>
        </p:blipFill>
        <p:spPr>
          <a:xfrm>
            <a:off x="7181977" y="2131726"/>
            <a:ext cx="122650" cy="148050"/>
          </a:xfrm>
          <a:prstGeom prst="rect">
            <a:avLst/>
          </a:prstGeom>
        </p:spPr>
      </p:pic>
      <p:sp>
        <p:nvSpPr>
          <p:cNvPr id="44" name="bg object 44"/>
          <p:cNvSpPr/>
          <p:nvPr/>
        </p:nvSpPr>
        <p:spPr>
          <a:xfrm>
            <a:off x="0" y="2142744"/>
            <a:ext cx="4196080" cy="477520"/>
          </a:xfrm>
          <a:custGeom>
            <a:avLst/>
            <a:gdLst/>
            <a:ahLst/>
            <a:cxnLst/>
            <a:rect l="l" t="t" r="r" b="b"/>
            <a:pathLst>
              <a:path w="4196080" h="477519">
                <a:moveTo>
                  <a:pt x="0" y="51534"/>
                </a:moveTo>
                <a:lnTo>
                  <a:pt x="386105" y="415036"/>
                </a:lnTo>
                <a:lnTo>
                  <a:pt x="767041" y="415036"/>
                </a:lnTo>
                <a:lnTo>
                  <a:pt x="1147991" y="352932"/>
                </a:lnTo>
                <a:lnTo>
                  <a:pt x="1528953" y="477012"/>
                </a:lnTo>
                <a:lnTo>
                  <a:pt x="1905127" y="281431"/>
                </a:lnTo>
                <a:lnTo>
                  <a:pt x="2290826" y="281431"/>
                </a:lnTo>
                <a:lnTo>
                  <a:pt x="2662301" y="0"/>
                </a:lnTo>
                <a:lnTo>
                  <a:pt x="3043174" y="66801"/>
                </a:lnTo>
                <a:lnTo>
                  <a:pt x="3428873" y="66801"/>
                </a:lnTo>
                <a:lnTo>
                  <a:pt x="3814572" y="400685"/>
                </a:lnTo>
                <a:lnTo>
                  <a:pt x="4195572" y="400685"/>
                </a:lnTo>
              </a:path>
            </a:pathLst>
          </a:custGeom>
          <a:ln w="9525">
            <a:solidFill>
              <a:srgbClr val="3B78D7"/>
            </a:solidFill>
          </a:ln>
        </p:spPr>
        <p:txBody>
          <a:bodyPr wrap="square" lIns="0" tIns="0" rIns="0" bIns="0" rtlCol="0"/>
          <a:lstStyle/>
          <a:p>
            <a:endParaRPr/>
          </a:p>
        </p:txBody>
      </p:sp>
      <p:sp>
        <p:nvSpPr>
          <p:cNvPr id="45" name="bg object 45"/>
          <p:cNvSpPr/>
          <p:nvPr/>
        </p:nvSpPr>
        <p:spPr>
          <a:xfrm>
            <a:off x="4195571" y="2023872"/>
            <a:ext cx="3424554" cy="591820"/>
          </a:xfrm>
          <a:custGeom>
            <a:avLst/>
            <a:gdLst/>
            <a:ahLst/>
            <a:cxnLst/>
            <a:rect l="l" t="t" r="r" b="b"/>
            <a:pathLst>
              <a:path w="3424554" h="591819">
                <a:moveTo>
                  <a:pt x="0" y="524509"/>
                </a:moveTo>
                <a:lnTo>
                  <a:pt x="376300" y="228853"/>
                </a:lnTo>
                <a:lnTo>
                  <a:pt x="762000" y="109727"/>
                </a:lnTo>
                <a:lnTo>
                  <a:pt x="1143127" y="343280"/>
                </a:lnTo>
                <a:lnTo>
                  <a:pt x="1519301" y="343280"/>
                </a:lnTo>
                <a:lnTo>
                  <a:pt x="1900301" y="414908"/>
                </a:lnTo>
                <a:lnTo>
                  <a:pt x="2281301" y="295655"/>
                </a:lnTo>
                <a:lnTo>
                  <a:pt x="2667127" y="591311"/>
                </a:lnTo>
                <a:lnTo>
                  <a:pt x="3052953" y="591311"/>
                </a:lnTo>
                <a:lnTo>
                  <a:pt x="3424428" y="0"/>
                </a:lnTo>
              </a:path>
            </a:pathLst>
          </a:custGeom>
          <a:ln w="9525">
            <a:solidFill>
              <a:srgbClr val="3B78D7"/>
            </a:solidFill>
          </a:ln>
        </p:spPr>
        <p:txBody>
          <a:bodyPr wrap="square" lIns="0" tIns="0" rIns="0" bIns="0" rtlCol="0"/>
          <a:lstStyle/>
          <a:p>
            <a:endParaRPr/>
          </a:p>
        </p:txBody>
      </p:sp>
      <p:sp>
        <p:nvSpPr>
          <p:cNvPr id="46" name="bg object 46"/>
          <p:cNvSpPr/>
          <p:nvPr/>
        </p:nvSpPr>
        <p:spPr>
          <a:xfrm>
            <a:off x="7624571" y="2033016"/>
            <a:ext cx="1519555" cy="404495"/>
          </a:xfrm>
          <a:custGeom>
            <a:avLst/>
            <a:gdLst/>
            <a:ahLst/>
            <a:cxnLst/>
            <a:rect l="l" t="t" r="r" b="b"/>
            <a:pathLst>
              <a:path w="1519554" h="404494">
                <a:moveTo>
                  <a:pt x="0" y="0"/>
                </a:moveTo>
                <a:lnTo>
                  <a:pt x="376174" y="119125"/>
                </a:lnTo>
                <a:lnTo>
                  <a:pt x="766572" y="119125"/>
                </a:lnTo>
                <a:lnTo>
                  <a:pt x="1147445" y="119125"/>
                </a:lnTo>
                <a:lnTo>
                  <a:pt x="1519427" y="404023"/>
                </a:lnTo>
              </a:path>
            </a:pathLst>
          </a:custGeom>
          <a:ln w="9525">
            <a:solidFill>
              <a:srgbClr val="3B78D7"/>
            </a:solidFill>
          </a:ln>
        </p:spPr>
        <p:txBody>
          <a:bodyPr wrap="square" lIns="0" tIns="0" rIns="0" bIns="0" rtlCol="0"/>
          <a:lstStyle/>
          <a:p>
            <a:endParaRPr/>
          </a:p>
        </p:txBody>
      </p:sp>
      <p:sp>
        <p:nvSpPr>
          <p:cNvPr id="47" name="bg object 47"/>
          <p:cNvSpPr/>
          <p:nvPr/>
        </p:nvSpPr>
        <p:spPr>
          <a:xfrm>
            <a:off x="0" y="2005583"/>
            <a:ext cx="9144000" cy="641985"/>
          </a:xfrm>
          <a:custGeom>
            <a:avLst/>
            <a:gdLst/>
            <a:ahLst/>
            <a:cxnLst/>
            <a:rect l="l" t="t" r="r" b="b"/>
            <a:pathLst>
              <a:path w="9144000" h="641985">
                <a:moveTo>
                  <a:pt x="13716" y="189738"/>
                </a:moveTo>
                <a:lnTo>
                  <a:pt x="11493" y="178752"/>
                </a:lnTo>
                <a:lnTo>
                  <a:pt x="5448" y="169786"/>
                </a:lnTo>
                <a:lnTo>
                  <a:pt x="0" y="166116"/>
                </a:lnTo>
                <a:lnTo>
                  <a:pt x="0" y="213372"/>
                </a:lnTo>
                <a:lnTo>
                  <a:pt x="5448" y="209702"/>
                </a:lnTo>
                <a:lnTo>
                  <a:pt x="11493" y="200736"/>
                </a:lnTo>
                <a:lnTo>
                  <a:pt x="13716" y="189738"/>
                </a:lnTo>
                <a:close/>
              </a:path>
              <a:path w="9144000" h="641985">
                <a:moveTo>
                  <a:pt x="409956" y="547116"/>
                </a:moveTo>
                <a:lnTo>
                  <a:pt x="407670" y="535851"/>
                </a:lnTo>
                <a:lnTo>
                  <a:pt x="401472" y="526643"/>
                </a:lnTo>
                <a:lnTo>
                  <a:pt x="392264" y="520446"/>
                </a:lnTo>
                <a:lnTo>
                  <a:pt x="381000" y="518160"/>
                </a:lnTo>
                <a:lnTo>
                  <a:pt x="369722" y="520446"/>
                </a:lnTo>
                <a:lnTo>
                  <a:pt x="360514" y="526643"/>
                </a:lnTo>
                <a:lnTo>
                  <a:pt x="354317" y="535851"/>
                </a:lnTo>
                <a:lnTo>
                  <a:pt x="352044" y="547116"/>
                </a:lnTo>
                <a:lnTo>
                  <a:pt x="354317" y="558393"/>
                </a:lnTo>
                <a:lnTo>
                  <a:pt x="360514" y="567601"/>
                </a:lnTo>
                <a:lnTo>
                  <a:pt x="369722" y="573798"/>
                </a:lnTo>
                <a:lnTo>
                  <a:pt x="381000" y="576072"/>
                </a:lnTo>
                <a:lnTo>
                  <a:pt x="392264" y="573798"/>
                </a:lnTo>
                <a:lnTo>
                  <a:pt x="401472" y="567601"/>
                </a:lnTo>
                <a:lnTo>
                  <a:pt x="407670" y="558393"/>
                </a:lnTo>
                <a:lnTo>
                  <a:pt x="409956" y="547116"/>
                </a:lnTo>
                <a:close/>
              </a:path>
              <a:path w="9144000" h="641985">
                <a:moveTo>
                  <a:pt x="790956" y="557022"/>
                </a:moveTo>
                <a:lnTo>
                  <a:pt x="788670" y="546036"/>
                </a:lnTo>
                <a:lnTo>
                  <a:pt x="782472" y="537070"/>
                </a:lnTo>
                <a:lnTo>
                  <a:pt x="773264" y="531037"/>
                </a:lnTo>
                <a:lnTo>
                  <a:pt x="762000" y="528828"/>
                </a:lnTo>
                <a:lnTo>
                  <a:pt x="750722" y="531037"/>
                </a:lnTo>
                <a:lnTo>
                  <a:pt x="741514" y="537070"/>
                </a:lnTo>
                <a:lnTo>
                  <a:pt x="735317" y="546036"/>
                </a:lnTo>
                <a:lnTo>
                  <a:pt x="733044" y="557022"/>
                </a:lnTo>
                <a:lnTo>
                  <a:pt x="735317" y="568020"/>
                </a:lnTo>
                <a:lnTo>
                  <a:pt x="741514" y="576986"/>
                </a:lnTo>
                <a:lnTo>
                  <a:pt x="750722" y="583018"/>
                </a:lnTo>
                <a:lnTo>
                  <a:pt x="762000" y="585216"/>
                </a:lnTo>
                <a:lnTo>
                  <a:pt x="773264" y="583018"/>
                </a:lnTo>
                <a:lnTo>
                  <a:pt x="782472" y="576986"/>
                </a:lnTo>
                <a:lnTo>
                  <a:pt x="788670" y="568020"/>
                </a:lnTo>
                <a:lnTo>
                  <a:pt x="790956" y="557022"/>
                </a:lnTo>
                <a:close/>
              </a:path>
              <a:path w="9144000" h="641985">
                <a:moveTo>
                  <a:pt x="1171956" y="485394"/>
                </a:moveTo>
                <a:lnTo>
                  <a:pt x="1169670" y="474408"/>
                </a:lnTo>
                <a:lnTo>
                  <a:pt x="1163472" y="465442"/>
                </a:lnTo>
                <a:lnTo>
                  <a:pt x="1154264" y="459409"/>
                </a:lnTo>
                <a:lnTo>
                  <a:pt x="1143000" y="457200"/>
                </a:lnTo>
                <a:lnTo>
                  <a:pt x="1131722" y="459409"/>
                </a:lnTo>
                <a:lnTo>
                  <a:pt x="1122514" y="465442"/>
                </a:lnTo>
                <a:lnTo>
                  <a:pt x="1116317" y="474408"/>
                </a:lnTo>
                <a:lnTo>
                  <a:pt x="1114044" y="485394"/>
                </a:lnTo>
                <a:lnTo>
                  <a:pt x="1116317" y="496392"/>
                </a:lnTo>
                <a:lnTo>
                  <a:pt x="1122514" y="505358"/>
                </a:lnTo>
                <a:lnTo>
                  <a:pt x="1131722" y="511390"/>
                </a:lnTo>
                <a:lnTo>
                  <a:pt x="1143000" y="513588"/>
                </a:lnTo>
                <a:lnTo>
                  <a:pt x="1154264" y="511390"/>
                </a:lnTo>
                <a:lnTo>
                  <a:pt x="1163472" y="505358"/>
                </a:lnTo>
                <a:lnTo>
                  <a:pt x="1169670" y="496392"/>
                </a:lnTo>
                <a:lnTo>
                  <a:pt x="1171956" y="485394"/>
                </a:lnTo>
                <a:close/>
              </a:path>
              <a:path w="9144000" h="641985">
                <a:moveTo>
                  <a:pt x="1552956" y="613410"/>
                </a:moveTo>
                <a:lnTo>
                  <a:pt x="1550670" y="602424"/>
                </a:lnTo>
                <a:lnTo>
                  <a:pt x="1544472" y="593458"/>
                </a:lnTo>
                <a:lnTo>
                  <a:pt x="1535264" y="587425"/>
                </a:lnTo>
                <a:lnTo>
                  <a:pt x="1524000" y="585216"/>
                </a:lnTo>
                <a:lnTo>
                  <a:pt x="1512722" y="587425"/>
                </a:lnTo>
                <a:lnTo>
                  <a:pt x="1503514" y="593458"/>
                </a:lnTo>
                <a:lnTo>
                  <a:pt x="1497317" y="602424"/>
                </a:lnTo>
                <a:lnTo>
                  <a:pt x="1495044" y="613410"/>
                </a:lnTo>
                <a:lnTo>
                  <a:pt x="1497317" y="624408"/>
                </a:lnTo>
                <a:lnTo>
                  <a:pt x="1503514" y="633374"/>
                </a:lnTo>
                <a:lnTo>
                  <a:pt x="1512722" y="639406"/>
                </a:lnTo>
                <a:lnTo>
                  <a:pt x="1524000" y="641604"/>
                </a:lnTo>
                <a:lnTo>
                  <a:pt x="1535264" y="639406"/>
                </a:lnTo>
                <a:lnTo>
                  <a:pt x="1544472" y="633374"/>
                </a:lnTo>
                <a:lnTo>
                  <a:pt x="1550670" y="624408"/>
                </a:lnTo>
                <a:lnTo>
                  <a:pt x="1552956" y="613410"/>
                </a:lnTo>
                <a:close/>
              </a:path>
              <a:path w="9144000" h="641985">
                <a:moveTo>
                  <a:pt x="1933956" y="418338"/>
                </a:moveTo>
                <a:lnTo>
                  <a:pt x="1931670" y="407352"/>
                </a:lnTo>
                <a:lnTo>
                  <a:pt x="1925472" y="398386"/>
                </a:lnTo>
                <a:lnTo>
                  <a:pt x="1916264" y="392353"/>
                </a:lnTo>
                <a:lnTo>
                  <a:pt x="1905000" y="390144"/>
                </a:lnTo>
                <a:lnTo>
                  <a:pt x="1893722" y="392353"/>
                </a:lnTo>
                <a:lnTo>
                  <a:pt x="1884514" y="398386"/>
                </a:lnTo>
                <a:lnTo>
                  <a:pt x="1878317" y="407352"/>
                </a:lnTo>
                <a:lnTo>
                  <a:pt x="1876044" y="418338"/>
                </a:lnTo>
                <a:lnTo>
                  <a:pt x="1878317" y="429336"/>
                </a:lnTo>
                <a:lnTo>
                  <a:pt x="1884514" y="438302"/>
                </a:lnTo>
                <a:lnTo>
                  <a:pt x="1893722" y="444334"/>
                </a:lnTo>
                <a:lnTo>
                  <a:pt x="1905000" y="446532"/>
                </a:lnTo>
                <a:lnTo>
                  <a:pt x="1916264" y="444334"/>
                </a:lnTo>
                <a:lnTo>
                  <a:pt x="1925472" y="438302"/>
                </a:lnTo>
                <a:lnTo>
                  <a:pt x="1931670" y="429336"/>
                </a:lnTo>
                <a:lnTo>
                  <a:pt x="1933956" y="418338"/>
                </a:lnTo>
                <a:close/>
              </a:path>
              <a:path w="9144000" h="641985">
                <a:moveTo>
                  <a:pt x="2314956" y="413766"/>
                </a:moveTo>
                <a:lnTo>
                  <a:pt x="2312670" y="402780"/>
                </a:lnTo>
                <a:lnTo>
                  <a:pt x="2306472" y="393814"/>
                </a:lnTo>
                <a:lnTo>
                  <a:pt x="2297265" y="387781"/>
                </a:lnTo>
                <a:lnTo>
                  <a:pt x="2286000" y="385572"/>
                </a:lnTo>
                <a:lnTo>
                  <a:pt x="2274722" y="387781"/>
                </a:lnTo>
                <a:lnTo>
                  <a:pt x="2265515" y="393814"/>
                </a:lnTo>
                <a:lnTo>
                  <a:pt x="2259317" y="402780"/>
                </a:lnTo>
                <a:lnTo>
                  <a:pt x="2257044" y="413766"/>
                </a:lnTo>
                <a:lnTo>
                  <a:pt x="2259317" y="424764"/>
                </a:lnTo>
                <a:lnTo>
                  <a:pt x="2265515" y="433730"/>
                </a:lnTo>
                <a:lnTo>
                  <a:pt x="2274722" y="439762"/>
                </a:lnTo>
                <a:lnTo>
                  <a:pt x="2286000" y="441960"/>
                </a:lnTo>
                <a:lnTo>
                  <a:pt x="2297265" y="439762"/>
                </a:lnTo>
                <a:lnTo>
                  <a:pt x="2306472" y="433730"/>
                </a:lnTo>
                <a:lnTo>
                  <a:pt x="2312670" y="424764"/>
                </a:lnTo>
                <a:lnTo>
                  <a:pt x="2314956" y="413766"/>
                </a:lnTo>
                <a:close/>
              </a:path>
              <a:path w="9144000" h="641985">
                <a:moveTo>
                  <a:pt x="2695956" y="132588"/>
                </a:moveTo>
                <a:lnTo>
                  <a:pt x="2693670" y="121323"/>
                </a:lnTo>
                <a:lnTo>
                  <a:pt x="2687472" y="112115"/>
                </a:lnTo>
                <a:lnTo>
                  <a:pt x="2678265" y="105918"/>
                </a:lnTo>
                <a:lnTo>
                  <a:pt x="2667000" y="103632"/>
                </a:lnTo>
                <a:lnTo>
                  <a:pt x="2655722" y="105918"/>
                </a:lnTo>
                <a:lnTo>
                  <a:pt x="2646515" y="112115"/>
                </a:lnTo>
                <a:lnTo>
                  <a:pt x="2640317" y="121323"/>
                </a:lnTo>
                <a:lnTo>
                  <a:pt x="2638044" y="132588"/>
                </a:lnTo>
                <a:lnTo>
                  <a:pt x="2640317" y="143865"/>
                </a:lnTo>
                <a:lnTo>
                  <a:pt x="2646515" y="153073"/>
                </a:lnTo>
                <a:lnTo>
                  <a:pt x="2655722" y="159270"/>
                </a:lnTo>
                <a:lnTo>
                  <a:pt x="2667000" y="161544"/>
                </a:lnTo>
                <a:lnTo>
                  <a:pt x="2678265" y="159270"/>
                </a:lnTo>
                <a:lnTo>
                  <a:pt x="2687472" y="153073"/>
                </a:lnTo>
                <a:lnTo>
                  <a:pt x="2693670" y="143865"/>
                </a:lnTo>
                <a:lnTo>
                  <a:pt x="2695956" y="132588"/>
                </a:lnTo>
                <a:close/>
              </a:path>
              <a:path w="9144000" h="641985">
                <a:moveTo>
                  <a:pt x="3076956" y="199644"/>
                </a:moveTo>
                <a:lnTo>
                  <a:pt x="3074670" y="188379"/>
                </a:lnTo>
                <a:lnTo>
                  <a:pt x="3068472" y="179171"/>
                </a:lnTo>
                <a:lnTo>
                  <a:pt x="3059265" y="172974"/>
                </a:lnTo>
                <a:lnTo>
                  <a:pt x="3048000" y="170688"/>
                </a:lnTo>
                <a:lnTo>
                  <a:pt x="3036722" y="172974"/>
                </a:lnTo>
                <a:lnTo>
                  <a:pt x="3027515" y="179171"/>
                </a:lnTo>
                <a:lnTo>
                  <a:pt x="3021317" y="188379"/>
                </a:lnTo>
                <a:lnTo>
                  <a:pt x="3019044" y="199644"/>
                </a:lnTo>
                <a:lnTo>
                  <a:pt x="3021317" y="210921"/>
                </a:lnTo>
                <a:lnTo>
                  <a:pt x="3027515" y="220129"/>
                </a:lnTo>
                <a:lnTo>
                  <a:pt x="3036722" y="226326"/>
                </a:lnTo>
                <a:lnTo>
                  <a:pt x="3048000" y="228600"/>
                </a:lnTo>
                <a:lnTo>
                  <a:pt x="3059265" y="226326"/>
                </a:lnTo>
                <a:lnTo>
                  <a:pt x="3068472" y="220129"/>
                </a:lnTo>
                <a:lnTo>
                  <a:pt x="3074670" y="210921"/>
                </a:lnTo>
                <a:lnTo>
                  <a:pt x="3076956" y="199644"/>
                </a:lnTo>
                <a:close/>
              </a:path>
              <a:path w="9144000" h="641985">
                <a:moveTo>
                  <a:pt x="3457956" y="199644"/>
                </a:moveTo>
                <a:lnTo>
                  <a:pt x="3455670" y="188379"/>
                </a:lnTo>
                <a:lnTo>
                  <a:pt x="3449472" y="179171"/>
                </a:lnTo>
                <a:lnTo>
                  <a:pt x="3440265" y="172974"/>
                </a:lnTo>
                <a:lnTo>
                  <a:pt x="3429000" y="170688"/>
                </a:lnTo>
                <a:lnTo>
                  <a:pt x="3417722" y="172974"/>
                </a:lnTo>
                <a:lnTo>
                  <a:pt x="3408515" y="179171"/>
                </a:lnTo>
                <a:lnTo>
                  <a:pt x="3402317" y="188379"/>
                </a:lnTo>
                <a:lnTo>
                  <a:pt x="3400044" y="199644"/>
                </a:lnTo>
                <a:lnTo>
                  <a:pt x="3402317" y="210921"/>
                </a:lnTo>
                <a:lnTo>
                  <a:pt x="3408515" y="220129"/>
                </a:lnTo>
                <a:lnTo>
                  <a:pt x="3417722" y="226326"/>
                </a:lnTo>
                <a:lnTo>
                  <a:pt x="3429000" y="228600"/>
                </a:lnTo>
                <a:lnTo>
                  <a:pt x="3440265" y="226326"/>
                </a:lnTo>
                <a:lnTo>
                  <a:pt x="3449472" y="220129"/>
                </a:lnTo>
                <a:lnTo>
                  <a:pt x="3455670" y="210921"/>
                </a:lnTo>
                <a:lnTo>
                  <a:pt x="3457956" y="199644"/>
                </a:lnTo>
                <a:close/>
              </a:path>
              <a:path w="9144000" h="641985">
                <a:moveTo>
                  <a:pt x="3838956" y="532638"/>
                </a:moveTo>
                <a:lnTo>
                  <a:pt x="3836670" y="521652"/>
                </a:lnTo>
                <a:lnTo>
                  <a:pt x="3830472" y="512686"/>
                </a:lnTo>
                <a:lnTo>
                  <a:pt x="3821265" y="506653"/>
                </a:lnTo>
                <a:lnTo>
                  <a:pt x="3810000" y="504444"/>
                </a:lnTo>
                <a:lnTo>
                  <a:pt x="3798722" y="506653"/>
                </a:lnTo>
                <a:lnTo>
                  <a:pt x="3789515" y="512686"/>
                </a:lnTo>
                <a:lnTo>
                  <a:pt x="3783317" y="521652"/>
                </a:lnTo>
                <a:lnTo>
                  <a:pt x="3781044" y="532638"/>
                </a:lnTo>
                <a:lnTo>
                  <a:pt x="3783317" y="543636"/>
                </a:lnTo>
                <a:lnTo>
                  <a:pt x="3789515" y="552602"/>
                </a:lnTo>
                <a:lnTo>
                  <a:pt x="3798722" y="558634"/>
                </a:lnTo>
                <a:lnTo>
                  <a:pt x="3810000" y="560832"/>
                </a:lnTo>
                <a:lnTo>
                  <a:pt x="3821265" y="558634"/>
                </a:lnTo>
                <a:lnTo>
                  <a:pt x="3830472" y="552602"/>
                </a:lnTo>
                <a:lnTo>
                  <a:pt x="3836670" y="543636"/>
                </a:lnTo>
                <a:lnTo>
                  <a:pt x="3838956" y="532638"/>
                </a:lnTo>
                <a:close/>
              </a:path>
              <a:path w="9144000" h="641985">
                <a:moveTo>
                  <a:pt x="4219956" y="532638"/>
                </a:moveTo>
                <a:lnTo>
                  <a:pt x="4217670" y="521652"/>
                </a:lnTo>
                <a:lnTo>
                  <a:pt x="4211472" y="512686"/>
                </a:lnTo>
                <a:lnTo>
                  <a:pt x="4202265" y="506653"/>
                </a:lnTo>
                <a:lnTo>
                  <a:pt x="4191000" y="504444"/>
                </a:lnTo>
                <a:lnTo>
                  <a:pt x="4179722" y="506653"/>
                </a:lnTo>
                <a:lnTo>
                  <a:pt x="4170515" y="512686"/>
                </a:lnTo>
                <a:lnTo>
                  <a:pt x="4164317" y="521652"/>
                </a:lnTo>
                <a:lnTo>
                  <a:pt x="4162044" y="532638"/>
                </a:lnTo>
                <a:lnTo>
                  <a:pt x="4164317" y="543636"/>
                </a:lnTo>
                <a:lnTo>
                  <a:pt x="4170515" y="552602"/>
                </a:lnTo>
                <a:lnTo>
                  <a:pt x="4179722" y="558634"/>
                </a:lnTo>
                <a:lnTo>
                  <a:pt x="4191000" y="560832"/>
                </a:lnTo>
                <a:lnTo>
                  <a:pt x="4202265" y="558634"/>
                </a:lnTo>
                <a:lnTo>
                  <a:pt x="4211472" y="552602"/>
                </a:lnTo>
                <a:lnTo>
                  <a:pt x="4217670" y="543636"/>
                </a:lnTo>
                <a:lnTo>
                  <a:pt x="4219956" y="532638"/>
                </a:lnTo>
                <a:close/>
              </a:path>
              <a:path w="9144000" h="641985">
                <a:moveTo>
                  <a:pt x="4600956" y="252222"/>
                </a:moveTo>
                <a:lnTo>
                  <a:pt x="4598670" y="241236"/>
                </a:lnTo>
                <a:lnTo>
                  <a:pt x="4592472" y="232270"/>
                </a:lnTo>
                <a:lnTo>
                  <a:pt x="4583265" y="226237"/>
                </a:lnTo>
                <a:lnTo>
                  <a:pt x="4572000" y="224028"/>
                </a:lnTo>
                <a:lnTo>
                  <a:pt x="4560722" y="226237"/>
                </a:lnTo>
                <a:lnTo>
                  <a:pt x="4551515" y="232270"/>
                </a:lnTo>
                <a:lnTo>
                  <a:pt x="4545317" y="241236"/>
                </a:lnTo>
                <a:lnTo>
                  <a:pt x="4543044" y="252222"/>
                </a:lnTo>
                <a:lnTo>
                  <a:pt x="4545317" y="263220"/>
                </a:lnTo>
                <a:lnTo>
                  <a:pt x="4551515" y="272186"/>
                </a:lnTo>
                <a:lnTo>
                  <a:pt x="4560722" y="278218"/>
                </a:lnTo>
                <a:lnTo>
                  <a:pt x="4572000" y="280416"/>
                </a:lnTo>
                <a:lnTo>
                  <a:pt x="4583265" y="278218"/>
                </a:lnTo>
                <a:lnTo>
                  <a:pt x="4592472" y="272186"/>
                </a:lnTo>
                <a:lnTo>
                  <a:pt x="4598670" y="263220"/>
                </a:lnTo>
                <a:lnTo>
                  <a:pt x="4600956" y="252222"/>
                </a:lnTo>
                <a:close/>
              </a:path>
              <a:path w="9144000" h="641985">
                <a:moveTo>
                  <a:pt x="4981956" y="128016"/>
                </a:moveTo>
                <a:lnTo>
                  <a:pt x="4979670" y="116751"/>
                </a:lnTo>
                <a:lnTo>
                  <a:pt x="4973472" y="107543"/>
                </a:lnTo>
                <a:lnTo>
                  <a:pt x="4964265" y="101346"/>
                </a:lnTo>
                <a:lnTo>
                  <a:pt x="4953000" y="99060"/>
                </a:lnTo>
                <a:lnTo>
                  <a:pt x="4941722" y="101346"/>
                </a:lnTo>
                <a:lnTo>
                  <a:pt x="4932515" y="107543"/>
                </a:lnTo>
                <a:lnTo>
                  <a:pt x="4926317" y="116751"/>
                </a:lnTo>
                <a:lnTo>
                  <a:pt x="4924044" y="128016"/>
                </a:lnTo>
                <a:lnTo>
                  <a:pt x="4926317" y="139293"/>
                </a:lnTo>
                <a:lnTo>
                  <a:pt x="4932515" y="148501"/>
                </a:lnTo>
                <a:lnTo>
                  <a:pt x="4941722" y="154698"/>
                </a:lnTo>
                <a:lnTo>
                  <a:pt x="4953000" y="156972"/>
                </a:lnTo>
                <a:lnTo>
                  <a:pt x="4964265" y="154698"/>
                </a:lnTo>
                <a:lnTo>
                  <a:pt x="4973472" y="148501"/>
                </a:lnTo>
                <a:lnTo>
                  <a:pt x="4979670" y="139293"/>
                </a:lnTo>
                <a:lnTo>
                  <a:pt x="4981956" y="128016"/>
                </a:lnTo>
                <a:close/>
              </a:path>
              <a:path w="9144000" h="641985">
                <a:moveTo>
                  <a:pt x="5362956" y="356616"/>
                </a:moveTo>
                <a:lnTo>
                  <a:pt x="5360670" y="345351"/>
                </a:lnTo>
                <a:lnTo>
                  <a:pt x="5354472" y="336143"/>
                </a:lnTo>
                <a:lnTo>
                  <a:pt x="5345265" y="329946"/>
                </a:lnTo>
                <a:lnTo>
                  <a:pt x="5334000" y="327660"/>
                </a:lnTo>
                <a:lnTo>
                  <a:pt x="5322722" y="329946"/>
                </a:lnTo>
                <a:lnTo>
                  <a:pt x="5313515" y="336143"/>
                </a:lnTo>
                <a:lnTo>
                  <a:pt x="5307317" y="345351"/>
                </a:lnTo>
                <a:lnTo>
                  <a:pt x="5305044" y="356616"/>
                </a:lnTo>
                <a:lnTo>
                  <a:pt x="5307317" y="367893"/>
                </a:lnTo>
                <a:lnTo>
                  <a:pt x="5313515" y="377101"/>
                </a:lnTo>
                <a:lnTo>
                  <a:pt x="5322722" y="383298"/>
                </a:lnTo>
                <a:lnTo>
                  <a:pt x="5334000" y="385572"/>
                </a:lnTo>
                <a:lnTo>
                  <a:pt x="5345265" y="383298"/>
                </a:lnTo>
                <a:lnTo>
                  <a:pt x="5354472" y="377101"/>
                </a:lnTo>
                <a:lnTo>
                  <a:pt x="5360670" y="367893"/>
                </a:lnTo>
                <a:lnTo>
                  <a:pt x="5362956" y="356616"/>
                </a:lnTo>
                <a:close/>
              </a:path>
              <a:path w="9144000" h="641985">
                <a:moveTo>
                  <a:pt x="5743956" y="356616"/>
                </a:moveTo>
                <a:lnTo>
                  <a:pt x="5741670" y="345351"/>
                </a:lnTo>
                <a:lnTo>
                  <a:pt x="5735472" y="336143"/>
                </a:lnTo>
                <a:lnTo>
                  <a:pt x="5726265" y="329946"/>
                </a:lnTo>
                <a:lnTo>
                  <a:pt x="5715000" y="327660"/>
                </a:lnTo>
                <a:lnTo>
                  <a:pt x="5703722" y="329946"/>
                </a:lnTo>
                <a:lnTo>
                  <a:pt x="5694515" y="336143"/>
                </a:lnTo>
                <a:lnTo>
                  <a:pt x="5688317" y="345351"/>
                </a:lnTo>
                <a:lnTo>
                  <a:pt x="5686044" y="356616"/>
                </a:lnTo>
                <a:lnTo>
                  <a:pt x="5688317" y="367893"/>
                </a:lnTo>
                <a:lnTo>
                  <a:pt x="5694515" y="377101"/>
                </a:lnTo>
                <a:lnTo>
                  <a:pt x="5703722" y="383298"/>
                </a:lnTo>
                <a:lnTo>
                  <a:pt x="5715000" y="385572"/>
                </a:lnTo>
                <a:lnTo>
                  <a:pt x="5726265" y="383298"/>
                </a:lnTo>
                <a:lnTo>
                  <a:pt x="5735472" y="377101"/>
                </a:lnTo>
                <a:lnTo>
                  <a:pt x="5741670" y="367893"/>
                </a:lnTo>
                <a:lnTo>
                  <a:pt x="5743956" y="356616"/>
                </a:lnTo>
                <a:close/>
              </a:path>
              <a:path w="9144000" h="641985">
                <a:moveTo>
                  <a:pt x="6124956" y="432816"/>
                </a:moveTo>
                <a:lnTo>
                  <a:pt x="6122670" y="421551"/>
                </a:lnTo>
                <a:lnTo>
                  <a:pt x="6116472" y="412343"/>
                </a:lnTo>
                <a:lnTo>
                  <a:pt x="6107265" y="406146"/>
                </a:lnTo>
                <a:lnTo>
                  <a:pt x="6096000" y="403860"/>
                </a:lnTo>
                <a:lnTo>
                  <a:pt x="6084722" y="406146"/>
                </a:lnTo>
                <a:lnTo>
                  <a:pt x="6075515" y="412343"/>
                </a:lnTo>
                <a:lnTo>
                  <a:pt x="6069317" y="421551"/>
                </a:lnTo>
                <a:lnTo>
                  <a:pt x="6067044" y="432816"/>
                </a:lnTo>
                <a:lnTo>
                  <a:pt x="6069317" y="444093"/>
                </a:lnTo>
                <a:lnTo>
                  <a:pt x="6075515" y="453301"/>
                </a:lnTo>
                <a:lnTo>
                  <a:pt x="6084722" y="459498"/>
                </a:lnTo>
                <a:lnTo>
                  <a:pt x="6096000" y="461772"/>
                </a:lnTo>
                <a:lnTo>
                  <a:pt x="6107265" y="459498"/>
                </a:lnTo>
                <a:lnTo>
                  <a:pt x="6116472" y="453301"/>
                </a:lnTo>
                <a:lnTo>
                  <a:pt x="6122670" y="444093"/>
                </a:lnTo>
                <a:lnTo>
                  <a:pt x="6124956" y="432816"/>
                </a:lnTo>
                <a:close/>
              </a:path>
              <a:path w="9144000" h="641985">
                <a:moveTo>
                  <a:pt x="6505956" y="313944"/>
                </a:moveTo>
                <a:lnTo>
                  <a:pt x="6503670" y="302679"/>
                </a:lnTo>
                <a:lnTo>
                  <a:pt x="6497472" y="293471"/>
                </a:lnTo>
                <a:lnTo>
                  <a:pt x="6488265" y="287274"/>
                </a:lnTo>
                <a:lnTo>
                  <a:pt x="6477000" y="284988"/>
                </a:lnTo>
                <a:lnTo>
                  <a:pt x="6465722" y="287274"/>
                </a:lnTo>
                <a:lnTo>
                  <a:pt x="6456515" y="293471"/>
                </a:lnTo>
                <a:lnTo>
                  <a:pt x="6450317" y="302679"/>
                </a:lnTo>
                <a:lnTo>
                  <a:pt x="6448044" y="313944"/>
                </a:lnTo>
                <a:lnTo>
                  <a:pt x="6450317" y="325221"/>
                </a:lnTo>
                <a:lnTo>
                  <a:pt x="6456515" y="334429"/>
                </a:lnTo>
                <a:lnTo>
                  <a:pt x="6465722" y="340626"/>
                </a:lnTo>
                <a:lnTo>
                  <a:pt x="6477000" y="342900"/>
                </a:lnTo>
                <a:lnTo>
                  <a:pt x="6488265" y="340626"/>
                </a:lnTo>
                <a:lnTo>
                  <a:pt x="6497472" y="334429"/>
                </a:lnTo>
                <a:lnTo>
                  <a:pt x="6503670" y="325221"/>
                </a:lnTo>
                <a:lnTo>
                  <a:pt x="6505956" y="313944"/>
                </a:lnTo>
                <a:close/>
              </a:path>
              <a:path w="9144000" h="641985">
                <a:moveTo>
                  <a:pt x="6886956" y="608838"/>
                </a:moveTo>
                <a:lnTo>
                  <a:pt x="6884670" y="597852"/>
                </a:lnTo>
                <a:lnTo>
                  <a:pt x="6878472" y="588886"/>
                </a:lnTo>
                <a:lnTo>
                  <a:pt x="6869265" y="582853"/>
                </a:lnTo>
                <a:lnTo>
                  <a:pt x="6858000" y="580644"/>
                </a:lnTo>
                <a:lnTo>
                  <a:pt x="6846722" y="582853"/>
                </a:lnTo>
                <a:lnTo>
                  <a:pt x="6837515" y="588886"/>
                </a:lnTo>
                <a:lnTo>
                  <a:pt x="6831317" y="597852"/>
                </a:lnTo>
                <a:lnTo>
                  <a:pt x="6829044" y="608838"/>
                </a:lnTo>
                <a:lnTo>
                  <a:pt x="6831317" y="619836"/>
                </a:lnTo>
                <a:lnTo>
                  <a:pt x="6837515" y="628802"/>
                </a:lnTo>
                <a:lnTo>
                  <a:pt x="6846722" y="634834"/>
                </a:lnTo>
                <a:lnTo>
                  <a:pt x="6858000" y="637032"/>
                </a:lnTo>
                <a:lnTo>
                  <a:pt x="6869265" y="634834"/>
                </a:lnTo>
                <a:lnTo>
                  <a:pt x="6878472" y="628802"/>
                </a:lnTo>
                <a:lnTo>
                  <a:pt x="6884670" y="619836"/>
                </a:lnTo>
                <a:lnTo>
                  <a:pt x="6886956" y="608838"/>
                </a:lnTo>
                <a:close/>
              </a:path>
              <a:path w="9144000" h="641985">
                <a:moveTo>
                  <a:pt x="7267956" y="608838"/>
                </a:moveTo>
                <a:lnTo>
                  <a:pt x="7265670" y="597852"/>
                </a:lnTo>
                <a:lnTo>
                  <a:pt x="7259472" y="588886"/>
                </a:lnTo>
                <a:lnTo>
                  <a:pt x="7250265" y="582853"/>
                </a:lnTo>
                <a:lnTo>
                  <a:pt x="7239000" y="580644"/>
                </a:lnTo>
                <a:lnTo>
                  <a:pt x="7227722" y="582853"/>
                </a:lnTo>
                <a:lnTo>
                  <a:pt x="7218515" y="588886"/>
                </a:lnTo>
                <a:lnTo>
                  <a:pt x="7212317" y="597852"/>
                </a:lnTo>
                <a:lnTo>
                  <a:pt x="7210044" y="608838"/>
                </a:lnTo>
                <a:lnTo>
                  <a:pt x="7212317" y="619836"/>
                </a:lnTo>
                <a:lnTo>
                  <a:pt x="7218515" y="628802"/>
                </a:lnTo>
                <a:lnTo>
                  <a:pt x="7227722" y="634834"/>
                </a:lnTo>
                <a:lnTo>
                  <a:pt x="7239000" y="637032"/>
                </a:lnTo>
                <a:lnTo>
                  <a:pt x="7250265" y="634834"/>
                </a:lnTo>
                <a:lnTo>
                  <a:pt x="7259472" y="628802"/>
                </a:lnTo>
                <a:lnTo>
                  <a:pt x="7265670" y="619836"/>
                </a:lnTo>
                <a:lnTo>
                  <a:pt x="7267956" y="608838"/>
                </a:lnTo>
                <a:close/>
              </a:path>
              <a:path w="9144000" h="641985">
                <a:moveTo>
                  <a:pt x="7648956" y="28194"/>
                </a:moveTo>
                <a:lnTo>
                  <a:pt x="7646670" y="17208"/>
                </a:lnTo>
                <a:lnTo>
                  <a:pt x="7640472" y="8242"/>
                </a:lnTo>
                <a:lnTo>
                  <a:pt x="7631265" y="2209"/>
                </a:lnTo>
                <a:lnTo>
                  <a:pt x="7620000" y="0"/>
                </a:lnTo>
                <a:lnTo>
                  <a:pt x="7608722" y="2209"/>
                </a:lnTo>
                <a:lnTo>
                  <a:pt x="7599515" y="8242"/>
                </a:lnTo>
                <a:lnTo>
                  <a:pt x="7593317" y="17208"/>
                </a:lnTo>
                <a:lnTo>
                  <a:pt x="7591044" y="28194"/>
                </a:lnTo>
                <a:lnTo>
                  <a:pt x="7593317" y="39192"/>
                </a:lnTo>
                <a:lnTo>
                  <a:pt x="7599515" y="48158"/>
                </a:lnTo>
                <a:lnTo>
                  <a:pt x="7608722" y="54190"/>
                </a:lnTo>
                <a:lnTo>
                  <a:pt x="7620000" y="56388"/>
                </a:lnTo>
                <a:lnTo>
                  <a:pt x="7631265" y="54190"/>
                </a:lnTo>
                <a:lnTo>
                  <a:pt x="7640472" y="48158"/>
                </a:lnTo>
                <a:lnTo>
                  <a:pt x="7646670" y="39192"/>
                </a:lnTo>
                <a:lnTo>
                  <a:pt x="7648956" y="28194"/>
                </a:lnTo>
                <a:close/>
              </a:path>
              <a:path w="9144000" h="641985">
                <a:moveTo>
                  <a:pt x="8029956" y="142494"/>
                </a:moveTo>
                <a:lnTo>
                  <a:pt x="8027670" y="131508"/>
                </a:lnTo>
                <a:lnTo>
                  <a:pt x="8021472" y="122542"/>
                </a:lnTo>
                <a:lnTo>
                  <a:pt x="8012265" y="116509"/>
                </a:lnTo>
                <a:lnTo>
                  <a:pt x="8001000" y="114300"/>
                </a:lnTo>
                <a:lnTo>
                  <a:pt x="7989722" y="116509"/>
                </a:lnTo>
                <a:lnTo>
                  <a:pt x="7980515" y="122542"/>
                </a:lnTo>
                <a:lnTo>
                  <a:pt x="7974317" y="131508"/>
                </a:lnTo>
                <a:lnTo>
                  <a:pt x="7972044" y="142494"/>
                </a:lnTo>
                <a:lnTo>
                  <a:pt x="7974317" y="153492"/>
                </a:lnTo>
                <a:lnTo>
                  <a:pt x="7980515" y="162458"/>
                </a:lnTo>
                <a:lnTo>
                  <a:pt x="7989722" y="168490"/>
                </a:lnTo>
                <a:lnTo>
                  <a:pt x="8001000" y="170688"/>
                </a:lnTo>
                <a:lnTo>
                  <a:pt x="8012265" y="168490"/>
                </a:lnTo>
                <a:lnTo>
                  <a:pt x="8021472" y="162458"/>
                </a:lnTo>
                <a:lnTo>
                  <a:pt x="8027670" y="153492"/>
                </a:lnTo>
                <a:lnTo>
                  <a:pt x="8029956" y="142494"/>
                </a:lnTo>
                <a:close/>
              </a:path>
              <a:path w="9144000" h="641985">
                <a:moveTo>
                  <a:pt x="8410956" y="142494"/>
                </a:moveTo>
                <a:lnTo>
                  <a:pt x="8408670" y="131508"/>
                </a:lnTo>
                <a:lnTo>
                  <a:pt x="8402472" y="122542"/>
                </a:lnTo>
                <a:lnTo>
                  <a:pt x="8393265" y="116509"/>
                </a:lnTo>
                <a:lnTo>
                  <a:pt x="8382000" y="114300"/>
                </a:lnTo>
                <a:lnTo>
                  <a:pt x="8370722" y="116509"/>
                </a:lnTo>
                <a:lnTo>
                  <a:pt x="8361515" y="122542"/>
                </a:lnTo>
                <a:lnTo>
                  <a:pt x="8355317" y="131508"/>
                </a:lnTo>
                <a:lnTo>
                  <a:pt x="8353044" y="142494"/>
                </a:lnTo>
                <a:lnTo>
                  <a:pt x="8355317" y="153492"/>
                </a:lnTo>
                <a:lnTo>
                  <a:pt x="8361515" y="162458"/>
                </a:lnTo>
                <a:lnTo>
                  <a:pt x="8370722" y="168490"/>
                </a:lnTo>
                <a:lnTo>
                  <a:pt x="8382000" y="170688"/>
                </a:lnTo>
                <a:lnTo>
                  <a:pt x="8393265" y="168490"/>
                </a:lnTo>
                <a:lnTo>
                  <a:pt x="8402472" y="162458"/>
                </a:lnTo>
                <a:lnTo>
                  <a:pt x="8408670" y="153492"/>
                </a:lnTo>
                <a:lnTo>
                  <a:pt x="8410956" y="142494"/>
                </a:lnTo>
                <a:close/>
              </a:path>
              <a:path w="9144000" h="641985">
                <a:moveTo>
                  <a:pt x="8791956" y="142494"/>
                </a:moveTo>
                <a:lnTo>
                  <a:pt x="8789670" y="131508"/>
                </a:lnTo>
                <a:lnTo>
                  <a:pt x="8783472" y="122542"/>
                </a:lnTo>
                <a:lnTo>
                  <a:pt x="8774265" y="116509"/>
                </a:lnTo>
                <a:lnTo>
                  <a:pt x="8763000" y="114300"/>
                </a:lnTo>
                <a:lnTo>
                  <a:pt x="8751722" y="116509"/>
                </a:lnTo>
                <a:lnTo>
                  <a:pt x="8742515" y="122542"/>
                </a:lnTo>
                <a:lnTo>
                  <a:pt x="8736317" y="131508"/>
                </a:lnTo>
                <a:lnTo>
                  <a:pt x="8734044" y="142494"/>
                </a:lnTo>
                <a:lnTo>
                  <a:pt x="8736317" y="153492"/>
                </a:lnTo>
                <a:lnTo>
                  <a:pt x="8742515" y="162458"/>
                </a:lnTo>
                <a:lnTo>
                  <a:pt x="8751722" y="168490"/>
                </a:lnTo>
                <a:lnTo>
                  <a:pt x="8763000" y="170688"/>
                </a:lnTo>
                <a:lnTo>
                  <a:pt x="8774265" y="168490"/>
                </a:lnTo>
                <a:lnTo>
                  <a:pt x="8783472" y="162458"/>
                </a:lnTo>
                <a:lnTo>
                  <a:pt x="8789670" y="153492"/>
                </a:lnTo>
                <a:lnTo>
                  <a:pt x="8791956" y="142494"/>
                </a:lnTo>
                <a:close/>
              </a:path>
              <a:path w="9144000" h="641985">
                <a:moveTo>
                  <a:pt x="9144000" y="428231"/>
                </a:moveTo>
                <a:lnTo>
                  <a:pt x="9138514" y="431914"/>
                </a:lnTo>
                <a:lnTo>
                  <a:pt x="9132481" y="440880"/>
                </a:lnTo>
                <a:lnTo>
                  <a:pt x="9130284" y="451866"/>
                </a:lnTo>
                <a:lnTo>
                  <a:pt x="9132481" y="462864"/>
                </a:lnTo>
                <a:lnTo>
                  <a:pt x="9138514" y="471830"/>
                </a:lnTo>
                <a:lnTo>
                  <a:pt x="9144000" y="475513"/>
                </a:lnTo>
                <a:lnTo>
                  <a:pt x="9144000" y="428231"/>
                </a:lnTo>
                <a:close/>
              </a:path>
            </a:pathLst>
          </a:custGeom>
          <a:solidFill>
            <a:srgbClr val="3B78D7"/>
          </a:solidFill>
        </p:spPr>
        <p:txBody>
          <a:bodyPr wrap="square" lIns="0" tIns="0" rIns="0" bIns="0" rtlCol="0"/>
          <a:lstStyle/>
          <a:p>
            <a:endParaRPr/>
          </a:p>
        </p:txBody>
      </p:sp>
      <p:sp>
        <p:nvSpPr>
          <p:cNvPr id="48" name="bg object 48"/>
          <p:cNvSpPr/>
          <p:nvPr/>
        </p:nvSpPr>
        <p:spPr>
          <a:xfrm>
            <a:off x="1085088" y="2077211"/>
            <a:ext cx="3926204" cy="471170"/>
          </a:xfrm>
          <a:custGeom>
            <a:avLst/>
            <a:gdLst/>
            <a:ahLst/>
            <a:cxnLst/>
            <a:rect l="l" t="t" r="r" b="b"/>
            <a:pathLst>
              <a:path w="3926204" h="471169">
                <a:moveTo>
                  <a:pt x="1905000" y="128015"/>
                </a:moveTo>
                <a:lnTo>
                  <a:pt x="1909548" y="105465"/>
                </a:lnTo>
                <a:lnTo>
                  <a:pt x="1921954" y="87058"/>
                </a:lnTo>
                <a:lnTo>
                  <a:pt x="1940361" y="74652"/>
                </a:lnTo>
                <a:lnTo>
                  <a:pt x="1962912" y="70104"/>
                </a:lnTo>
                <a:lnTo>
                  <a:pt x="1985462" y="74652"/>
                </a:lnTo>
                <a:lnTo>
                  <a:pt x="2003869" y="87058"/>
                </a:lnTo>
                <a:lnTo>
                  <a:pt x="2016275" y="105465"/>
                </a:lnTo>
                <a:lnTo>
                  <a:pt x="2020824" y="128015"/>
                </a:lnTo>
                <a:lnTo>
                  <a:pt x="2016275" y="150566"/>
                </a:lnTo>
                <a:lnTo>
                  <a:pt x="2003869" y="168973"/>
                </a:lnTo>
                <a:lnTo>
                  <a:pt x="1985462" y="181379"/>
                </a:lnTo>
                <a:lnTo>
                  <a:pt x="1962912" y="185927"/>
                </a:lnTo>
                <a:lnTo>
                  <a:pt x="1940361" y="181379"/>
                </a:lnTo>
                <a:lnTo>
                  <a:pt x="1921954" y="168973"/>
                </a:lnTo>
                <a:lnTo>
                  <a:pt x="1909548" y="150566"/>
                </a:lnTo>
                <a:lnTo>
                  <a:pt x="1905000" y="128015"/>
                </a:lnTo>
                <a:close/>
              </a:path>
              <a:path w="3926204" h="471169">
                <a:moveTo>
                  <a:pt x="0" y="413765"/>
                </a:moveTo>
                <a:lnTo>
                  <a:pt x="4551" y="391495"/>
                </a:lnTo>
                <a:lnTo>
                  <a:pt x="16964" y="373332"/>
                </a:lnTo>
                <a:lnTo>
                  <a:pt x="35372" y="361098"/>
                </a:lnTo>
                <a:lnTo>
                  <a:pt x="57912" y="356615"/>
                </a:lnTo>
                <a:lnTo>
                  <a:pt x="80451" y="361098"/>
                </a:lnTo>
                <a:lnTo>
                  <a:pt x="98859" y="373332"/>
                </a:lnTo>
                <a:lnTo>
                  <a:pt x="111272" y="391495"/>
                </a:lnTo>
                <a:lnTo>
                  <a:pt x="115824" y="413765"/>
                </a:lnTo>
                <a:lnTo>
                  <a:pt x="111272" y="436036"/>
                </a:lnTo>
                <a:lnTo>
                  <a:pt x="98859" y="454199"/>
                </a:lnTo>
                <a:lnTo>
                  <a:pt x="80451" y="466433"/>
                </a:lnTo>
                <a:lnTo>
                  <a:pt x="57912" y="470915"/>
                </a:lnTo>
                <a:lnTo>
                  <a:pt x="35372" y="466433"/>
                </a:lnTo>
                <a:lnTo>
                  <a:pt x="16964" y="454199"/>
                </a:lnTo>
                <a:lnTo>
                  <a:pt x="4551" y="436036"/>
                </a:lnTo>
                <a:lnTo>
                  <a:pt x="0" y="413765"/>
                </a:lnTo>
                <a:close/>
              </a:path>
              <a:path w="3926204" h="471169">
                <a:moveTo>
                  <a:pt x="3810000" y="57150"/>
                </a:moveTo>
                <a:lnTo>
                  <a:pt x="3814548" y="34879"/>
                </a:lnTo>
                <a:lnTo>
                  <a:pt x="3826954" y="16716"/>
                </a:lnTo>
                <a:lnTo>
                  <a:pt x="3845361" y="4482"/>
                </a:lnTo>
                <a:lnTo>
                  <a:pt x="3867912" y="0"/>
                </a:lnTo>
                <a:lnTo>
                  <a:pt x="3890462" y="4482"/>
                </a:lnTo>
                <a:lnTo>
                  <a:pt x="3908869" y="16716"/>
                </a:lnTo>
                <a:lnTo>
                  <a:pt x="3921275" y="34879"/>
                </a:lnTo>
                <a:lnTo>
                  <a:pt x="3925824" y="57150"/>
                </a:lnTo>
                <a:lnTo>
                  <a:pt x="3921275" y="79420"/>
                </a:lnTo>
                <a:lnTo>
                  <a:pt x="3908869" y="97583"/>
                </a:lnTo>
                <a:lnTo>
                  <a:pt x="3890462" y="109817"/>
                </a:lnTo>
                <a:lnTo>
                  <a:pt x="3867912" y="114300"/>
                </a:lnTo>
                <a:lnTo>
                  <a:pt x="3845361" y="109817"/>
                </a:lnTo>
                <a:lnTo>
                  <a:pt x="3826954" y="97583"/>
                </a:lnTo>
                <a:lnTo>
                  <a:pt x="3814548" y="79420"/>
                </a:lnTo>
                <a:lnTo>
                  <a:pt x="3810000" y="57150"/>
                </a:lnTo>
                <a:close/>
              </a:path>
            </a:pathLst>
          </a:custGeom>
          <a:ln w="9525">
            <a:solidFill>
              <a:srgbClr val="3B78D7"/>
            </a:solidFill>
          </a:ln>
        </p:spPr>
        <p:txBody>
          <a:bodyPr wrap="square" lIns="0" tIns="0" rIns="0" bIns="0" rtlCol="0"/>
          <a:lstStyle/>
          <a:p>
            <a:endParaRPr/>
          </a:p>
        </p:txBody>
      </p:sp>
      <p:pic>
        <p:nvPicPr>
          <p:cNvPr id="49" name="bg object 49"/>
          <p:cNvPicPr/>
          <p:nvPr/>
        </p:nvPicPr>
        <p:blipFill>
          <a:blip r:embed="rId5" cstate="print"/>
          <a:stretch>
            <a:fillRect/>
          </a:stretch>
        </p:blipFill>
        <p:spPr>
          <a:xfrm>
            <a:off x="8685624" y="1876488"/>
            <a:ext cx="151225" cy="17653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2/9/2025</a:t>
            </a:fld>
            <a:endParaRPr lang="en-US"/>
          </a:p>
        </p:txBody>
      </p:sp>
      <p:sp>
        <p:nvSpPr>
          <p:cNvPr id="4" name="Holder 4"/>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b="0" i="0">
                <a:latin typeface="Edu Diatype Rounded Semi-Mono" panose="020B0509040202060203" pitchFamily="49" charset="77"/>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atin typeface="Edu Diatype Rounded Semi-Mono" panose="020B0509040202060203" pitchFamily="49" charset="77"/>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84555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bg object 17"/>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bg object 18"/>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bg object 19"/>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bg object 20"/>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bg object 21"/>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bg object 22"/>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bg object 23"/>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bg object 24"/>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bg object 25"/>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6" name="bg object 26"/>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7" name="bg object 27"/>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8" name="bg object 28"/>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9" name="bg object 29"/>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0" name="bg object 30"/>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1" name="bg object 31"/>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2" name="bg object 32"/>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3" name="bg object 33"/>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4" name="bg object 34"/>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5" name="bg object 35"/>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6" name="bg object 36"/>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7" name="bg object 37"/>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8" name="bg object 38"/>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9" name="bg object 39"/>
          <p:cNvSpPr/>
          <p:nvPr/>
        </p:nvSpPr>
        <p:spPr>
          <a:xfrm>
            <a:off x="0" y="4447032"/>
            <a:ext cx="9144000" cy="696595"/>
          </a:xfrm>
          <a:custGeom>
            <a:avLst/>
            <a:gdLst/>
            <a:ahLst/>
            <a:cxnLst/>
            <a:rect l="l" t="t" r="r" b="b"/>
            <a:pathLst>
              <a:path w="9144000" h="696595">
                <a:moveTo>
                  <a:pt x="0" y="19774"/>
                </a:moveTo>
                <a:lnTo>
                  <a:pt x="0" y="696466"/>
                </a:lnTo>
                <a:lnTo>
                  <a:pt x="9143999" y="696466"/>
                </a:lnTo>
                <a:lnTo>
                  <a:pt x="9143999" y="626435"/>
                </a:lnTo>
                <a:lnTo>
                  <a:pt x="5339080" y="626435"/>
                </a:lnTo>
                <a:lnTo>
                  <a:pt x="5192988" y="531317"/>
                </a:lnTo>
                <a:lnTo>
                  <a:pt x="2671699" y="531317"/>
                </a:lnTo>
                <a:lnTo>
                  <a:pt x="2295398" y="337820"/>
                </a:lnTo>
                <a:lnTo>
                  <a:pt x="2232504" y="282054"/>
                </a:lnTo>
                <a:lnTo>
                  <a:pt x="385445" y="282054"/>
                </a:lnTo>
                <a:lnTo>
                  <a:pt x="0" y="19774"/>
                </a:lnTo>
                <a:close/>
              </a:path>
              <a:path w="9144000" h="696595">
                <a:moveTo>
                  <a:pt x="6858508" y="285343"/>
                </a:moveTo>
                <a:lnTo>
                  <a:pt x="6501257" y="501802"/>
                </a:lnTo>
                <a:lnTo>
                  <a:pt x="6124956" y="501802"/>
                </a:lnTo>
                <a:lnTo>
                  <a:pt x="5724906" y="626435"/>
                </a:lnTo>
                <a:lnTo>
                  <a:pt x="9143999" y="626435"/>
                </a:lnTo>
                <a:lnTo>
                  <a:pt x="9143999" y="419798"/>
                </a:lnTo>
                <a:lnTo>
                  <a:pt x="7263383" y="419798"/>
                </a:lnTo>
                <a:lnTo>
                  <a:pt x="6858508" y="285343"/>
                </a:lnTo>
                <a:close/>
              </a:path>
              <a:path w="9144000" h="696595">
                <a:moveTo>
                  <a:pt x="4191127" y="58674"/>
                </a:moveTo>
                <a:lnTo>
                  <a:pt x="3824351" y="196786"/>
                </a:lnTo>
                <a:lnTo>
                  <a:pt x="3448050" y="259105"/>
                </a:lnTo>
                <a:lnTo>
                  <a:pt x="3048000" y="528040"/>
                </a:lnTo>
                <a:lnTo>
                  <a:pt x="2671699" y="531317"/>
                </a:lnTo>
                <a:lnTo>
                  <a:pt x="5192988" y="531317"/>
                </a:lnTo>
                <a:lnTo>
                  <a:pt x="4962779" y="381431"/>
                </a:lnTo>
                <a:lnTo>
                  <a:pt x="4581779" y="370611"/>
                </a:lnTo>
                <a:lnTo>
                  <a:pt x="4191127" y="58674"/>
                </a:lnTo>
                <a:close/>
              </a:path>
              <a:path w="9144000" h="696595">
                <a:moveTo>
                  <a:pt x="8392160" y="200075"/>
                </a:moveTo>
                <a:lnTo>
                  <a:pt x="7620508" y="203339"/>
                </a:lnTo>
                <a:lnTo>
                  <a:pt x="7263383" y="419798"/>
                </a:lnTo>
                <a:lnTo>
                  <a:pt x="9143999" y="419798"/>
                </a:lnTo>
                <a:lnTo>
                  <a:pt x="9143999" y="282054"/>
                </a:lnTo>
                <a:lnTo>
                  <a:pt x="8768461" y="282054"/>
                </a:lnTo>
                <a:lnTo>
                  <a:pt x="8392160" y="200075"/>
                </a:lnTo>
                <a:close/>
              </a:path>
              <a:path w="9144000" h="696595">
                <a:moveTo>
                  <a:pt x="1914398" y="0"/>
                </a:moveTo>
                <a:lnTo>
                  <a:pt x="1533398" y="124625"/>
                </a:lnTo>
                <a:lnTo>
                  <a:pt x="761720" y="127914"/>
                </a:lnTo>
                <a:lnTo>
                  <a:pt x="385445" y="282054"/>
                </a:lnTo>
                <a:lnTo>
                  <a:pt x="2232504" y="282054"/>
                </a:lnTo>
                <a:lnTo>
                  <a:pt x="1914398" y="0"/>
                </a:lnTo>
                <a:close/>
              </a:path>
              <a:path w="9144000" h="696595">
                <a:moveTo>
                  <a:pt x="9143999" y="79567"/>
                </a:moveTo>
                <a:lnTo>
                  <a:pt x="8768461" y="282054"/>
                </a:lnTo>
                <a:lnTo>
                  <a:pt x="9143999" y="282054"/>
                </a:lnTo>
                <a:lnTo>
                  <a:pt x="9143999" y="79567"/>
                </a:lnTo>
                <a:close/>
              </a:path>
            </a:pathLst>
          </a:custGeom>
          <a:solidFill>
            <a:srgbClr val="AEEF00">
              <a:alpha val="81959"/>
            </a:srgbClr>
          </a:solidFill>
        </p:spPr>
        <p:txBody>
          <a:bodyPr wrap="square" lIns="0" tIns="0" rIns="0" bIns="0" rtlCol="0"/>
          <a:lstStyle/>
          <a:p>
            <a:endParaRPr/>
          </a:p>
        </p:txBody>
      </p:sp>
      <p:sp>
        <p:nvSpPr>
          <p:cNvPr id="40" name="bg object 40"/>
          <p:cNvSpPr/>
          <p:nvPr/>
        </p:nvSpPr>
        <p:spPr>
          <a:xfrm>
            <a:off x="0" y="4593515"/>
            <a:ext cx="9144000" cy="550545"/>
          </a:xfrm>
          <a:custGeom>
            <a:avLst/>
            <a:gdLst/>
            <a:ahLst/>
            <a:cxnLst/>
            <a:rect l="l" t="t" r="r" b="b"/>
            <a:pathLst>
              <a:path w="9144000" h="550545">
                <a:moveTo>
                  <a:pt x="0" y="129420"/>
                </a:moveTo>
                <a:lnTo>
                  <a:pt x="0" y="549982"/>
                </a:lnTo>
                <a:lnTo>
                  <a:pt x="9143999" y="549982"/>
                </a:lnTo>
                <a:lnTo>
                  <a:pt x="9143999" y="498433"/>
                </a:lnTo>
                <a:lnTo>
                  <a:pt x="4962779" y="498433"/>
                </a:lnTo>
                <a:lnTo>
                  <a:pt x="4743708" y="388999"/>
                </a:lnTo>
                <a:lnTo>
                  <a:pt x="1914398" y="388999"/>
                </a:lnTo>
                <a:lnTo>
                  <a:pt x="1712244" y="265301"/>
                </a:lnTo>
                <a:lnTo>
                  <a:pt x="390194" y="265301"/>
                </a:lnTo>
                <a:lnTo>
                  <a:pt x="0" y="129420"/>
                </a:lnTo>
                <a:close/>
              </a:path>
              <a:path w="9144000" h="550545">
                <a:moveTo>
                  <a:pt x="6105906" y="132065"/>
                </a:moveTo>
                <a:lnTo>
                  <a:pt x="5715381" y="365199"/>
                </a:lnTo>
                <a:lnTo>
                  <a:pt x="5324729" y="365199"/>
                </a:lnTo>
                <a:lnTo>
                  <a:pt x="4962779" y="498433"/>
                </a:lnTo>
                <a:lnTo>
                  <a:pt x="9143999" y="498433"/>
                </a:lnTo>
                <a:lnTo>
                  <a:pt x="9143999" y="384236"/>
                </a:lnTo>
                <a:lnTo>
                  <a:pt x="8392160" y="384236"/>
                </a:lnTo>
                <a:lnTo>
                  <a:pt x="8193735" y="265301"/>
                </a:lnTo>
                <a:lnTo>
                  <a:pt x="6486906" y="265301"/>
                </a:lnTo>
                <a:lnTo>
                  <a:pt x="6105906" y="132065"/>
                </a:lnTo>
                <a:close/>
              </a:path>
              <a:path w="9144000" h="550545">
                <a:moveTo>
                  <a:pt x="3438525" y="189177"/>
                </a:moveTo>
                <a:lnTo>
                  <a:pt x="3038475" y="189177"/>
                </a:lnTo>
                <a:lnTo>
                  <a:pt x="2657475" y="265301"/>
                </a:lnTo>
                <a:lnTo>
                  <a:pt x="2295398" y="388999"/>
                </a:lnTo>
                <a:lnTo>
                  <a:pt x="4743708" y="388999"/>
                </a:lnTo>
                <a:lnTo>
                  <a:pt x="4572254" y="303350"/>
                </a:lnTo>
                <a:lnTo>
                  <a:pt x="4431093" y="255776"/>
                </a:lnTo>
                <a:lnTo>
                  <a:pt x="3819652" y="255776"/>
                </a:lnTo>
                <a:lnTo>
                  <a:pt x="3438525" y="189177"/>
                </a:lnTo>
                <a:close/>
              </a:path>
              <a:path w="9144000" h="550545">
                <a:moveTo>
                  <a:pt x="9143999" y="0"/>
                </a:moveTo>
                <a:lnTo>
                  <a:pt x="8754237" y="303350"/>
                </a:lnTo>
                <a:lnTo>
                  <a:pt x="8392160" y="384236"/>
                </a:lnTo>
                <a:lnTo>
                  <a:pt x="9143999" y="384236"/>
                </a:lnTo>
                <a:lnTo>
                  <a:pt x="9143999" y="0"/>
                </a:lnTo>
                <a:close/>
              </a:path>
              <a:path w="9144000" h="550545">
                <a:moveTo>
                  <a:pt x="1533398" y="155865"/>
                </a:moveTo>
                <a:lnTo>
                  <a:pt x="1152296" y="265301"/>
                </a:lnTo>
                <a:lnTo>
                  <a:pt x="1712244" y="265301"/>
                </a:lnTo>
                <a:lnTo>
                  <a:pt x="1533398" y="155865"/>
                </a:lnTo>
                <a:close/>
              </a:path>
              <a:path w="9144000" h="550545">
                <a:moveTo>
                  <a:pt x="8011159" y="155865"/>
                </a:moveTo>
                <a:lnTo>
                  <a:pt x="7249033" y="155865"/>
                </a:lnTo>
                <a:lnTo>
                  <a:pt x="6868033" y="265301"/>
                </a:lnTo>
                <a:lnTo>
                  <a:pt x="8193735" y="265301"/>
                </a:lnTo>
                <a:lnTo>
                  <a:pt x="8011159" y="155865"/>
                </a:lnTo>
                <a:close/>
              </a:path>
              <a:path w="9144000" h="550545">
                <a:moveTo>
                  <a:pt x="4191127" y="174902"/>
                </a:moveTo>
                <a:lnTo>
                  <a:pt x="3819652" y="255776"/>
                </a:lnTo>
                <a:lnTo>
                  <a:pt x="4431093" y="255776"/>
                </a:lnTo>
                <a:lnTo>
                  <a:pt x="4191127" y="174902"/>
                </a:lnTo>
                <a:close/>
              </a:path>
            </a:pathLst>
          </a:custGeom>
          <a:solidFill>
            <a:srgbClr val="00CEF6">
              <a:alpha val="73332"/>
            </a:srgbClr>
          </a:solidFill>
        </p:spPr>
        <p:txBody>
          <a:bodyPr wrap="square" lIns="0" tIns="0" rIns="0" bIns="0" rtlCol="0"/>
          <a:lstStyle/>
          <a:p>
            <a:endParaRPr/>
          </a:p>
        </p:txBody>
      </p:sp>
      <p:pic>
        <p:nvPicPr>
          <p:cNvPr id="41" name="bg object 41"/>
          <p:cNvPicPr/>
          <p:nvPr/>
        </p:nvPicPr>
        <p:blipFill>
          <a:blip r:embed="rId8" cstate="print"/>
          <a:stretch>
            <a:fillRect/>
          </a:stretch>
        </p:blipFill>
        <p:spPr>
          <a:xfrm>
            <a:off x="1847976" y="4252966"/>
            <a:ext cx="122650" cy="148002"/>
          </a:xfrm>
          <a:prstGeom prst="rect">
            <a:avLst/>
          </a:prstGeom>
        </p:spPr>
      </p:pic>
      <p:pic>
        <p:nvPicPr>
          <p:cNvPr id="42" name="bg object 42"/>
          <p:cNvPicPr/>
          <p:nvPr/>
        </p:nvPicPr>
        <p:blipFill>
          <a:blip r:embed="rId9" cstate="print"/>
          <a:stretch>
            <a:fillRect/>
          </a:stretch>
        </p:blipFill>
        <p:spPr>
          <a:xfrm>
            <a:off x="6024689" y="4522536"/>
            <a:ext cx="151225" cy="176577"/>
          </a:xfrm>
          <a:prstGeom prst="rect">
            <a:avLst/>
          </a:prstGeom>
        </p:spPr>
      </p:pic>
      <p:pic>
        <p:nvPicPr>
          <p:cNvPr id="43" name="bg object 43"/>
          <p:cNvPicPr/>
          <p:nvPr/>
        </p:nvPicPr>
        <p:blipFill>
          <a:blip r:embed="rId10" cstate="print"/>
          <a:stretch>
            <a:fillRect/>
          </a:stretch>
        </p:blipFill>
        <p:spPr>
          <a:xfrm>
            <a:off x="7181977" y="4570174"/>
            <a:ext cx="122650" cy="148002"/>
          </a:xfrm>
          <a:prstGeom prst="rect">
            <a:avLst/>
          </a:prstGeom>
        </p:spPr>
      </p:pic>
      <p:sp>
        <p:nvSpPr>
          <p:cNvPr id="44" name="bg object 44"/>
          <p:cNvSpPr/>
          <p:nvPr/>
        </p:nvSpPr>
        <p:spPr>
          <a:xfrm>
            <a:off x="0" y="4581144"/>
            <a:ext cx="4196080" cy="477520"/>
          </a:xfrm>
          <a:custGeom>
            <a:avLst/>
            <a:gdLst/>
            <a:ahLst/>
            <a:cxnLst/>
            <a:rect l="l" t="t" r="r" b="b"/>
            <a:pathLst>
              <a:path w="4196080" h="477520">
                <a:moveTo>
                  <a:pt x="0" y="51546"/>
                </a:moveTo>
                <a:lnTo>
                  <a:pt x="386105" y="415010"/>
                </a:lnTo>
                <a:lnTo>
                  <a:pt x="767041" y="415010"/>
                </a:lnTo>
                <a:lnTo>
                  <a:pt x="1147991" y="352983"/>
                </a:lnTo>
                <a:lnTo>
                  <a:pt x="1528953" y="477011"/>
                </a:lnTo>
                <a:lnTo>
                  <a:pt x="1905127" y="281444"/>
                </a:lnTo>
                <a:lnTo>
                  <a:pt x="2290826" y="281444"/>
                </a:lnTo>
                <a:lnTo>
                  <a:pt x="2662301" y="0"/>
                </a:lnTo>
                <a:lnTo>
                  <a:pt x="3043174" y="66776"/>
                </a:lnTo>
                <a:lnTo>
                  <a:pt x="3428873" y="66776"/>
                </a:lnTo>
                <a:lnTo>
                  <a:pt x="3814572" y="400684"/>
                </a:lnTo>
                <a:lnTo>
                  <a:pt x="4195572" y="400684"/>
                </a:lnTo>
              </a:path>
            </a:pathLst>
          </a:custGeom>
          <a:ln w="9525">
            <a:solidFill>
              <a:srgbClr val="3B78D7"/>
            </a:solidFill>
          </a:ln>
        </p:spPr>
        <p:txBody>
          <a:bodyPr wrap="square" lIns="0" tIns="0" rIns="0" bIns="0" rtlCol="0"/>
          <a:lstStyle/>
          <a:p>
            <a:endParaRPr/>
          </a:p>
        </p:txBody>
      </p:sp>
      <p:sp>
        <p:nvSpPr>
          <p:cNvPr id="45" name="bg object 45"/>
          <p:cNvSpPr/>
          <p:nvPr/>
        </p:nvSpPr>
        <p:spPr>
          <a:xfrm>
            <a:off x="4195571" y="4462271"/>
            <a:ext cx="3424554" cy="591820"/>
          </a:xfrm>
          <a:custGeom>
            <a:avLst/>
            <a:gdLst/>
            <a:ahLst/>
            <a:cxnLst/>
            <a:rect l="l" t="t" r="r" b="b"/>
            <a:pathLst>
              <a:path w="3424554" h="591820">
                <a:moveTo>
                  <a:pt x="0" y="524548"/>
                </a:moveTo>
                <a:lnTo>
                  <a:pt x="376300" y="228892"/>
                </a:lnTo>
                <a:lnTo>
                  <a:pt x="762000" y="109664"/>
                </a:lnTo>
                <a:lnTo>
                  <a:pt x="1143127" y="343344"/>
                </a:lnTo>
                <a:lnTo>
                  <a:pt x="1519301" y="343344"/>
                </a:lnTo>
                <a:lnTo>
                  <a:pt x="1900301" y="414858"/>
                </a:lnTo>
                <a:lnTo>
                  <a:pt x="2281301" y="295655"/>
                </a:lnTo>
                <a:lnTo>
                  <a:pt x="2667127" y="591311"/>
                </a:lnTo>
                <a:lnTo>
                  <a:pt x="3052953" y="591311"/>
                </a:lnTo>
                <a:lnTo>
                  <a:pt x="3424428" y="0"/>
                </a:lnTo>
              </a:path>
            </a:pathLst>
          </a:custGeom>
          <a:ln w="9525">
            <a:solidFill>
              <a:srgbClr val="3B78D7"/>
            </a:solidFill>
          </a:ln>
        </p:spPr>
        <p:txBody>
          <a:bodyPr wrap="square" lIns="0" tIns="0" rIns="0" bIns="0" rtlCol="0"/>
          <a:lstStyle/>
          <a:p>
            <a:endParaRPr/>
          </a:p>
        </p:txBody>
      </p:sp>
      <p:sp>
        <p:nvSpPr>
          <p:cNvPr id="46" name="bg object 46"/>
          <p:cNvSpPr/>
          <p:nvPr/>
        </p:nvSpPr>
        <p:spPr>
          <a:xfrm>
            <a:off x="7624571" y="4471415"/>
            <a:ext cx="1519555" cy="404495"/>
          </a:xfrm>
          <a:custGeom>
            <a:avLst/>
            <a:gdLst/>
            <a:ahLst/>
            <a:cxnLst/>
            <a:rect l="l" t="t" r="r" b="b"/>
            <a:pathLst>
              <a:path w="1519554" h="404495">
                <a:moveTo>
                  <a:pt x="0" y="0"/>
                </a:moveTo>
                <a:lnTo>
                  <a:pt x="376174" y="119113"/>
                </a:lnTo>
                <a:lnTo>
                  <a:pt x="766572" y="119113"/>
                </a:lnTo>
                <a:lnTo>
                  <a:pt x="1147445" y="119113"/>
                </a:lnTo>
                <a:lnTo>
                  <a:pt x="1519427" y="404022"/>
                </a:lnTo>
              </a:path>
            </a:pathLst>
          </a:custGeom>
          <a:ln w="9525">
            <a:solidFill>
              <a:srgbClr val="3B78D7"/>
            </a:solidFill>
          </a:ln>
        </p:spPr>
        <p:txBody>
          <a:bodyPr wrap="square" lIns="0" tIns="0" rIns="0" bIns="0" rtlCol="0"/>
          <a:lstStyle/>
          <a:p>
            <a:endParaRPr/>
          </a:p>
        </p:txBody>
      </p:sp>
      <p:sp>
        <p:nvSpPr>
          <p:cNvPr id="47" name="bg object 47"/>
          <p:cNvSpPr/>
          <p:nvPr/>
        </p:nvSpPr>
        <p:spPr>
          <a:xfrm>
            <a:off x="0" y="4443983"/>
            <a:ext cx="9144000" cy="641985"/>
          </a:xfrm>
          <a:custGeom>
            <a:avLst/>
            <a:gdLst/>
            <a:ahLst/>
            <a:cxnLst/>
            <a:rect l="l" t="t" r="r" b="b"/>
            <a:pathLst>
              <a:path w="9144000" h="641985">
                <a:moveTo>
                  <a:pt x="13716" y="189738"/>
                </a:moveTo>
                <a:lnTo>
                  <a:pt x="11493" y="178765"/>
                </a:lnTo>
                <a:lnTo>
                  <a:pt x="5448" y="169811"/>
                </a:lnTo>
                <a:lnTo>
                  <a:pt x="0" y="166128"/>
                </a:lnTo>
                <a:lnTo>
                  <a:pt x="0" y="213360"/>
                </a:lnTo>
                <a:lnTo>
                  <a:pt x="5448" y="209677"/>
                </a:lnTo>
                <a:lnTo>
                  <a:pt x="11493" y="200723"/>
                </a:lnTo>
                <a:lnTo>
                  <a:pt x="13716" y="189738"/>
                </a:lnTo>
                <a:close/>
              </a:path>
              <a:path w="9144000" h="641985">
                <a:moveTo>
                  <a:pt x="409956" y="547116"/>
                </a:moveTo>
                <a:lnTo>
                  <a:pt x="407670" y="535851"/>
                </a:lnTo>
                <a:lnTo>
                  <a:pt x="401472" y="526643"/>
                </a:lnTo>
                <a:lnTo>
                  <a:pt x="392264" y="520446"/>
                </a:lnTo>
                <a:lnTo>
                  <a:pt x="381000" y="518160"/>
                </a:lnTo>
                <a:lnTo>
                  <a:pt x="369722" y="520446"/>
                </a:lnTo>
                <a:lnTo>
                  <a:pt x="360514" y="526643"/>
                </a:lnTo>
                <a:lnTo>
                  <a:pt x="354317" y="535851"/>
                </a:lnTo>
                <a:lnTo>
                  <a:pt x="352044" y="547116"/>
                </a:lnTo>
                <a:lnTo>
                  <a:pt x="354317" y="558393"/>
                </a:lnTo>
                <a:lnTo>
                  <a:pt x="360514" y="567601"/>
                </a:lnTo>
                <a:lnTo>
                  <a:pt x="369722" y="573798"/>
                </a:lnTo>
                <a:lnTo>
                  <a:pt x="381000" y="576072"/>
                </a:lnTo>
                <a:lnTo>
                  <a:pt x="392264" y="573798"/>
                </a:lnTo>
                <a:lnTo>
                  <a:pt x="401472" y="567601"/>
                </a:lnTo>
                <a:lnTo>
                  <a:pt x="407670" y="558393"/>
                </a:lnTo>
                <a:lnTo>
                  <a:pt x="409956" y="547116"/>
                </a:lnTo>
                <a:close/>
              </a:path>
              <a:path w="9144000" h="641985">
                <a:moveTo>
                  <a:pt x="790956" y="557022"/>
                </a:moveTo>
                <a:lnTo>
                  <a:pt x="788670" y="546049"/>
                </a:lnTo>
                <a:lnTo>
                  <a:pt x="782472" y="537095"/>
                </a:lnTo>
                <a:lnTo>
                  <a:pt x="773264" y="531050"/>
                </a:lnTo>
                <a:lnTo>
                  <a:pt x="762000" y="528828"/>
                </a:lnTo>
                <a:lnTo>
                  <a:pt x="750722" y="531050"/>
                </a:lnTo>
                <a:lnTo>
                  <a:pt x="741514" y="537095"/>
                </a:lnTo>
                <a:lnTo>
                  <a:pt x="735317" y="546049"/>
                </a:lnTo>
                <a:lnTo>
                  <a:pt x="733044" y="557022"/>
                </a:lnTo>
                <a:lnTo>
                  <a:pt x="735317" y="568007"/>
                </a:lnTo>
                <a:lnTo>
                  <a:pt x="741514" y="576961"/>
                </a:lnTo>
                <a:lnTo>
                  <a:pt x="750722" y="583006"/>
                </a:lnTo>
                <a:lnTo>
                  <a:pt x="762000" y="585216"/>
                </a:lnTo>
                <a:lnTo>
                  <a:pt x="773264" y="583006"/>
                </a:lnTo>
                <a:lnTo>
                  <a:pt x="782472" y="576961"/>
                </a:lnTo>
                <a:lnTo>
                  <a:pt x="788670" y="568007"/>
                </a:lnTo>
                <a:lnTo>
                  <a:pt x="790956" y="557022"/>
                </a:lnTo>
                <a:close/>
              </a:path>
              <a:path w="9144000" h="641985">
                <a:moveTo>
                  <a:pt x="1171956" y="485394"/>
                </a:moveTo>
                <a:lnTo>
                  <a:pt x="1169670" y="474421"/>
                </a:lnTo>
                <a:lnTo>
                  <a:pt x="1163472" y="465467"/>
                </a:lnTo>
                <a:lnTo>
                  <a:pt x="1154264" y="459422"/>
                </a:lnTo>
                <a:lnTo>
                  <a:pt x="1143000" y="457200"/>
                </a:lnTo>
                <a:lnTo>
                  <a:pt x="1131722" y="459422"/>
                </a:lnTo>
                <a:lnTo>
                  <a:pt x="1122514" y="465467"/>
                </a:lnTo>
                <a:lnTo>
                  <a:pt x="1116317" y="474421"/>
                </a:lnTo>
                <a:lnTo>
                  <a:pt x="1114044" y="485394"/>
                </a:lnTo>
                <a:lnTo>
                  <a:pt x="1116317" y="496379"/>
                </a:lnTo>
                <a:lnTo>
                  <a:pt x="1122514" y="505333"/>
                </a:lnTo>
                <a:lnTo>
                  <a:pt x="1131722" y="511378"/>
                </a:lnTo>
                <a:lnTo>
                  <a:pt x="1143000" y="513588"/>
                </a:lnTo>
                <a:lnTo>
                  <a:pt x="1154264" y="511378"/>
                </a:lnTo>
                <a:lnTo>
                  <a:pt x="1163472" y="505333"/>
                </a:lnTo>
                <a:lnTo>
                  <a:pt x="1169670" y="496379"/>
                </a:lnTo>
                <a:lnTo>
                  <a:pt x="1171956" y="485394"/>
                </a:lnTo>
                <a:close/>
              </a:path>
              <a:path w="9144000" h="641985">
                <a:moveTo>
                  <a:pt x="1552956" y="613410"/>
                </a:moveTo>
                <a:lnTo>
                  <a:pt x="1550670" y="602437"/>
                </a:lnTo>
                <a:lnTo>
                  <a:pt x="1544472" y="593483"/>
                </a:lnTo>
                <a:lnTo>
                  <a:pt x="1535264" y="587438"/>
                </a:lnTo>
                <a:lnTo>
                  <a:pt x="1524000" y="585216"/>
                </a:lnTo>
                <a:lnTo>
                  <a:pt x="1512722" y="587438"/>
                </a:lnTo>
                <a:lnTo>
                  <a:pt x="1503514" y="593483"/>
                </a:lnTo>
                <a:lnTo>
                  <a:pt x="1497317" y="602437"/>
                </a:lnTo>
                <a:lnTo>
                  <a:pt x="1495044" y="613410"/>
                </a:lnTo>
                <a:lnTo>
                  <a:pt x="1497317" y="624395"/>
                </a:lnTo>
                <a:lnTo>
                  <a:pt x="1503514" y="633349"/>
                </a:lnTo>
                <a:lnTo>
                  <a:pt x="1512722" y="639394"/>
                </a:lnTo>
                <a:lnTo>
                  <a:pt x="1524000" y="641604"/>
                </a:lnTo>
                <a:lnTo>
                  <a:pt x="1535264" y="639394"/>
                </a:lnTo>
                <a:lnTo>
                  <a:pt x="1544472" y="633349"/>
                </a:lnTo>
                <a:lnTo>
                  <a:pt x="1550670" y="624395"/>
                </a:lnTo>
                <a:lnTo>
                  <a:pt x="1552956" y="613410"/>
                </a:lnTo>
                <a:close/>
              </a:path>
              <a:path w="9144000" h="641985">
                <a:moveTo>
                  <a:pt x="1933956" y="418338"/>
                </a:moveTo>
                <a:lnTo>
                  <a:pt x="1931670" y="407365"/>
                </a:lnTo>
                <a:lnTo>
                  <a:pt x="1925472" y="398411"/>
                </a:lnTo>
                <a:lnTo>
                  <a:pt x="1916264" y="392366"/>
                </a:lnTo>
                <a:lnTo>
                  <a:pt x="1905000" y="390144"/>
                </a:lnTo>
                <a:lnTo>
                  <a:pt x="1893722" y="392366"/>
                </a:lnTo>
                <a:lnTo>
                  <a:pt x="1884514" y="398411"/>
                </a:lnTo>
                <a:lnTo>
                  <a:pt x="1878317" y="407365"/>
                </a:lnTo>
                <a:lnTo>
                  <a:pt x="1876044" y="418338"/>
                </a:lnTo>
                <a:lnTo>
                  <a:pt x="1878317" y="429323"/>
                </a:lnTo>
                <a:lnTo>
                  <a:pt x="1884514" y="438277"/>
                </a:lnTo>
                <a:lnTo>
                  <a:pt x="1893722" y="444322"/>
                </a:lnTo>
                <a:lnTo>
                  <a:pt x="1905000" y="446532"/>
                </a:lnTo>
                <a:lnTo>
                  <a:pt x="1916264" y="444322"/>
                </a:lnTo>
                <a:lnTo>
                  <a:pt x="1925472" y="438277"/>
                </a:lnTo>
                <a:lnTo>
                  <a:pt x="1931670" y="429323"/>
                </a:lnTo>
                <a:lnTo>
                  <a:pt x="1933956" y="418338"/>
                </a:lnTo>
                <a:close/>
              </a:path>
              <a:path w="9144000" h="641985">
                <a:moveTo>
                  <a:pt x="2314956" y="413766"/>
                </a:moveTo>
                <a:lnTo>
                  <a:pt x="2312670" y="402793"/>
                </a:lnTo>
                <a:lnTo>
                  <a:pt x="2306472" y="393839"/>
                </a:lnTo>
                <a:lnTo>
                  <a:pt x="2297265" y="387794"/>
                </a:lnTo>
                <a:lnTo>
                  <a:pt x="2286000" y="385572"/>
                </a:lnTo>
                <a:lnTo>
                  <a:pt x="2274722" y="387794"/>
                </a:lnTo>
                <a:lnTo>
                  <a:pt x="2265515" y="393839"/>
                </a:lnTo>
                <a:lnTo>
                  <a:pt x="2259317" y="402793"/>
                </a:lnTo>
                <a:lnTo>
                  <a:pt x="2257044" y="413766"/>
                </a:lnTo>
                <a:lnTo>
                  <a:pt x="2259317" y="424751"/>
                </a:lnTo>
                <a:lnTo>
                  <a:pt x="2265515" y="433705"/>
                </a:lnTo>
                <a:lnTo>
                  <a:pt x="2274722" y="439750"/>
                </a:lnTo>
                <a:lnTo>
                  <a:pt x="2286000" y="441960"/>
                </a:lnTo>
                <a:lnTo>
                  <a:pt x="2297265" y="439750"/>
                </a:lnTo>
                <a:lnTo>
                  <a:pt x="2306472" y="433705"/>
                </a:lnTo>
                <a:lnTo>
                  <a:pt x="2312670" y="424751"/>
                </a:lnTo>
                <a:lnTo>
                  <a:pt x="2314956" y="413766"/>
                </a:lnTo>
                <a:close/>
              </a:path>
              <a:path w="9144000" h="641985">
                <a:moveTo>
                  <a:pt x="2695956" y="132588"/>
                </a:moveTo>
                <a:lnTo>
                  <a:pt x="2693670" y="121323"/>
                </a:lnTo>
                <a:lnTo>
                  <a:pt x="2687472" y="112115"/>
                </a:lnTo>
                <a:lnTo>
                  <a:pt x="2678265" y="105918"/>
                </a:lnTo>
                <a:lnTo>
                  <a:pt x="2667000" y="103632"/>
                </a:lnTo>
                <a:lnTo>
                  <a:pt x="2655722" y="105918"/>
                </a:lnTo>
                <a:lnTo>
                  <a:pt x="2646515" y="112115"/>
                </a:lnTo>
                <a:lnTo>
                  <a:pt x="2640317" y="121323"/>
                </a:lnTo>
                <a:lnTo>
                  <a:pt x="2638044" y="132588"/>
                </a:lnTo>
                <a:lnTo>
                  <a:pt x="2640317" y="143865"/>
                </a:lnTo>
                <a:lnTo>
                  <a:pt x="2646515" y="153073"/>
                </a:lnTo>
                <a:lnTo>
                  <a:pt x="2655722" y="159270"/>
                </a:lnTo>
                <a:lnTo>
                  <a:pt x="2667000" y="161544"/>
                </a:lnTo>
                <a:lnTo>
                  <a:pt x="2678265" y="159270"/>
                </a:lnTo>
                <a:lnTo>
                  <a:pt x="2687472" y="153073"/>
                </a:lnTo>
                <a:lnTo>
                  <a:pt x="2693670" y="143865"/>
                </a:lnTo>
                <a:lnTo>
                  <a:pt x="2695956" y="132588"/>
                </a:lnTo>
                <a:close/>
              </a:path>
              <a:path w="9144000" h="641985">
                <a:moveTo>
                  <a:pt x="3076956" y="199644"/>
                </a:moveTo>
                <a:lnTo>
                  <a:pt x="3074670" y="188379"/>
                </a:lnTo>
                <a:lnTo>
                  <a:pt x="3068472" y="179171"/>
                </a:lnTo>
                <a:lnTo>
                  <a:pt x="3059265" y="172974"/>
                </a:lnTo>
                <a:lnTo>
                  <a:pt x="3048000" y="170688"/>
                </a:lnTo>
                <a:lnTo>
                  <a:pt x="3036722" y="172974"/>
                </a:lnTo>
                <a:lnTo>
                  <a:pt x="3027515" y="179171"/>
                </a:lnTo>
                <a:lnTo>
                  <a:pt x="3021317" y="188379"/>
                </a:lnTo>
                <a:lnTo>
                  <a:pt x="3019044" y="199644"/>
                </a:lnTo>
                <a:lnTo>
                  <a:pt x="3021317" y="210921"/>
                </a:lnTo>
                <a:lnTo>
                  <a:pt x="3027515" y="220129"/>
                </a:lnTo>
                <a:lnTo>
                  <a:pt x="3036722" y="226326"/>
                </a:lnTo>
                <a:lnTo>
                  <a:pt x="3048000" y="228600"/>
                </a:lnTo>
                <a:lnTo>
                  <a:pt x="3059265" y="226326"/>
                </a:lnTo>
                <a:lnTo>
                  <a:pt x="3068472" y="220129"/>
                </a:lnTo>
                <a:lnTo>
                  <a:pt x="3074670" y="210921"/>
                </a:lnTo>
                <a:lnTo>
                  <a:pt x="3076956" y="199644"/>
                </a:lnTo>
                <a:close/>
              </a:path>
              <a:path w="9144000" h="641985">
                <a:moveTo>
                  <a:pt x="3457956" y="199644"/>
                </a:moveTo>
                <a:lnTo>
                  <a:pt x="3455670" y="188379"/>
                </a:lnTo>
                <a:lnTo>
                  <a:pt x="3449472" y="179171"/>
                </a:lnTo>
                <a:lnTo>
                  <a:pt x="3440265" y="172974"/>
                </a:lnTo>
                <a:lnTo>
                  <a:pt x="3429000" y="170688"/>
                </a:lnTo>
                <a:lnTo>
                  <a:pt x="3417722" y="172974"/>
                </a:lnTo>
                <a:lnTo>
                  <a:pt x="3408515" y="179171"/>
                </a:lnTo>
                <a:lnTo>
                  <a:pt x="3402317" y="188379"/>
                </a:lnTo>
                <a:lnTo>
                  <a:pt x="3400044" y="199644"/>
                </a:lnTo>
                <a:lnTo>
                  <a:pt x="3402317" y="210921"/>
                </a:lnTo>
                <a:lnTo>
                  <a:pt x="3408515" y="220129"/>
                </a:lnTo>
                <a:lnTo>
                  <a:pt x="3417722" y="226326"/>
                </a:lnTo>
                <a:lnTo>
                  <a:pt x="3429000" y="228600"/>
                </a:lnTo>
                <a:lnTo>
                  <a:pt x="3440265" y="226326"/>
                </a:lnTo>
                <a:lnTo>
                  <a:pt x="3449472" y="220129"/>
                </a:lnTo>
                <a:lnTo>
                  <a:pt x="3455670" y="210921"/>
                </a:lnTo>
                <a:lnTo>
                  <a:pt x="3457956" y="199644"/>
                </a:lnTo>
                <a:close/>
              </a:path>
              <a:path w="9144000" h="641985">
                <a:moveTo>
                  <a:pt x="3838956" y="532638"/>
                </a:moveTo>
                <a:lnTo>
                  <a:pt x="3836670" y="521665"/>
                </a:lnTo>
                <a:lnTo>
                  <a:pt x="3830472" y="512711"/>
                </a:lnTo>
                <a:lnTo>
                  <a:pt x="3821265" y="506666"/>
                </a:lnTo>
                <a:lnTo>
                  <a:pt x="3810000" y="504444"/>
                </a:lnTo>
                <a:lnTo>
                  <a:pt x="3798722" y="506666"/>
                </a:lnTo>
                <a:lnTo>
                  <a:pt x="3789515" y="512711"/>
                </a:lnTo>
                <a:lnTo>
                  <a:pt x="3783317" y="521665"/>
                </a:lnTo>
                <a:lnTo>
                  <a:pt x="3781044" y="532638"/>
                </a:lnTo>
                <a:lnTo>
                  <a:pt x="3783317" y="543623"/>
                </a:lnTo>
                <a:lnTo>
                  <a:pt x="3789515" y="552577"/>
                </a:lnTo>
                <a:lnTo>
                  <a:pt x="3798722" y="558622"/>
                </a:lnTo>
                <a:lnTo>
                  <a:pt x="3810000" y="560832"/>
                </a:lnTo>
                <a:lnTo>
                  <a:pt x="3821265" y="558622"/>
                </a:lnTo>
                <a:lnTo>
                  <a:pt x="3830472" y="552577"/>
                </a:lnTo>
                <a:lnTo>
                  <a:pt x="3836670" y="543623"/>
                </a:lnTo>
                <a:lnTo>
                  <a:pt x="3838956" y="532638"/>
                </a:lnTo>
                <a:close/>
              </a:path>
              <a:path w="9144000" h="641985">
                <a:moveTo>
                  <a:pt x="4219956" y="532638"/>
                </a:moveTo>
                <a:lnTo>
                  <a:pt x="4217670" y="521665"/>
                </a:lnTo>
                <a:lnTo>
                  <a:pt x="4211472" y="512711"/>
                </a:lnTo>
                <a:lnTo>
                  <a:pt x="4202265" y="506666"/>
                </a:lnTo>
                <a:lnTo>
                  <a:pt x="4191000" y="504444"/>
                </a:lnTo>
                <a:lnTo>
                  <a:pt x="4179722" y="506666"/>
                </a:lnTo>
                <a:lnTo>
                  <a:pt x="4170515" y="512711"/>
                </a:lnTo>
                <a:lnTo>
                  <a:pt x="4164317" y="521665"/>
                </a:lnTo>
                <a:lnTo>
                  <a:pt x="4162044" y="532638"/>
                </a:lnTo>
                <a:lnTo>
                  <a:pt x="4164317" y="543623"/>
                </a:lnTo>
                <a:lnTo>
                  <a:pt x="4170515" y="552577"/>
                </a:lnTo>
                <a:lnTo>
                  <a:pt x="4179722" y="558622"/>
                </a:lnTo>
                <a:lnTo>
                  <a:pt x="4191000" y="560832"/>
                </a:lnTo>
                <a:lnTo>
                  <a:pt x="4202265" y="558622"/>
                </a:lnTo>
                <a:lnTo>
                  <a:pt x="4211472" y="552577"/>
                </a:lnTo>
                <a:lnTo>
                  <a:pt x="4217670" y="543623"/>
                </a:lnTo>
                <a:lnTo>
                  <a:pt x="4219956" y="532638"/>
                </a:lnTo>
                <a:close/>
              </a:path>
              <a:path w="9144000" h="641985">
                <a:moveTo>
                  <a:pt x="4600956" y="252222"/>
                </a:moveTo>
                <a:lnTo>
                  <a:pt x="4598670" y="241249"/>
                </a:lnTo>
                <a:lnTo>
                  <a:pt x="4592472" y="232295"/>
                </a:lnTo>
                <a:lnTo>
                  <a:pt x="4583265" y="226250"/>
                </a:lnTo>
                <a:lnTo>
                  <a:pt x="4572000" y="224028"/>
                </a:lnTo>
                <a:lnTo>
                  <a:pt x="4560722" y="226250"/>
                </a:lnTo>
                <a:lnTo>
                  <a:pt x="4551515" y="232295"/>
                </a:lnTo>
                <a:lnTo>
                  <a:pt x="4545317" y="241249"/>
                </a:lnTo>
                <a:lnTo>
                  <a:pt x="4543044" y="252222"/>
                </a:lnTo>
                <a:lnTo>
                  <a:pt x="4545317" y="263207"/>
                </a:lnTo>
                <a:lnTo>
                  <a:pt x="4551515" y="272161"/>
                </a:lnTo>
                <a:lnTo>
                  <a:pt x="4560722" y="278206"/>
                </a:lnTo>
                <a:lnTo>
                  <a:pt x="4572000" y="280416"/>
                </a:lnTo>
                <a:lnTo>
                  <a:pt x="4583265" y="278206"/>
                </a:lnTo>
                <a:lnTo>
                  <a:pt x="4592472" y="272161"/>
                </a:lnTo>
                <a:lnTo>
                  <a:pt x="4598670" y="263207"/>
                </a:lnTo>
                <a:lnTo>
                  <a:pt x="4600956" y="252222"/>
                </a:lnTo>
                <a:close/>
              </a:path>
              <a:path w="9144000" h="641985">
                <a:moveTo>
                  <a:pt x="4981956" y="128016"/>
                </a:moveTo>
                <a:lnTo>
                  <a:pt x="4979670" y="116751"/>
                </a:lnTo>
                <a:lnTo>
                  <a:pt x="4973472" y="107543"/>
                </a:lnTo>
                <a:lnTo>
                  <a:pt x="4964265" y="101346"/>
                </a:lnTo>
                <a:lnTo>
                  <a:pt x="4953000" y="99060"/>
                </a:lnTo>
                <a:lnTo>
                  <a:pt x="4941722" y="101346"/>
                </a:lnTo>
                <a:lnTo>
                  <a:pt x="4932515" y="107543"/>
                </a:lnTo>
                <a:lnTo>
                  <a:pt x="4926317" y="116751"/>
                </a:lnTo>
                <a:lnTo>
                  <a:pt x="4924044" y="128016"/>
                </a:lnTo>
                <a:lnTo>
                  <a:pt x="4926317" y="139293"/>
                </a:lnTo>
                <a:lnTo>
                  <a:pt x="4932515" y="148501"/>
                </a:lnTo>
                <a:lnTo>
                  <a:pt x="4941722" y="154698"/>
                </a:lnTo>
                <a:lnTo>
                  <a:pt x="4953000" y="156972"/>
                </a:lnTo>
                <a:lnTo>
                  <a:pt x="4964265" y="154698"/>
                </a:lnTo>
                <a:lnTo>
                  <a:pt x="4973472" y="148501"/>
                </a:lnTo>
                <a:lnTo>
                  <a:pt x="4979670" y="139293"/>
                </a:lnTo>
                <a:lnTo>
                  <a:pt x="4981956" y="128016"/>
                </a:lnTo>
                <a:close/>
              </a:path>
              <a:path w="9144000" h="641985">
                <a:moveTo>
                  <a:pt x="5362956" y="356616"/>
                </a:moveTo>
                <a:lnTo>
                  <a:pt x="5360670" y="345351"/>
                </a:lnTo>
                <a:lnTo>
                  <a:pt x="5354472" y="336143"/>
                </a:lnTo>
                <a:lnTo>
                  <a:pt x="5345265" y="329946"/>
                </a:lnTo>
                <a:lnTo>
                  <a:pt x="5334000" y="327660"/>
                </a:lnTo>
                <a:lnTo>
                  <a:pt x="5322722" y="329946"/>
                </a:lnTo>
                <a:lnTo>
                  <a:pt x="5313515" y="336143"/>
                </a:lnTo>
                <a:lnTo>
                  <a:pt x="5307317" y="345351"/>
                </a:lnTo>
                <a:lnTo>
                  <a:pt x="5305044" y="356616"/>
                </a:lnTo>
                <a:lnTo>
                  <a:pt x="5307317" y="367893"/>
                </a:lnTo>
                <a:lnTo>
                  <a:pt x="5313515" y="377101"/>
                </a:lnTo>
                <a:lnTo>
                  <a:pt x="5322722" y="383298"/>
                </a:lnTo>
                <a:lnTo>
                  <a:pt x="5334000" y="385572"/>
                </a:lnTo>
                <a:lnTo>
                  <a:pt x="5345265" y="383298"/>
                </a:lnTo>
                <a:lnTo>
                  <a:pt x="5354472" y="377101"/>
                </a:lnTo>
                <a:lnTo>
                  <a:pt x="5360670" y="367893"/>
                </a:lnTo>
                <a:lnTo>
                  <a:pt x="5362956" y="356616"/>
                </a:lnTo>
                <a:close/>
              </a:path>
              <a:path w="9144000" h="641985">
                <a:moveTo>
                  <a:pt x="5743956" y="356616"/>
                </a:moveTo>
                <a:lnTo>
                  <a:pt x="5741670" y="345351"/>
                </a:lnTo>
                <a:lnTo>
                  <a:pt x="5735472" y="336143"/>
                </a:lnTo>
                <a:lnTo>
                  <a:pt x="5726265" y="329946"/>
                </a:lnTo>
                <a:lnTo>
                  <a:pt x="5715000" y="327660"/>
                </a:lnTo>
                <a:lnTo>
                  <a:pt x="5703722" y="329946"/>
                </a:lnTo>
                <a:lnTo>
                  <a:pt x="5694515" y="336143"/>
                </a:lnTo>
                <a:lnTo>
                  <a:pt x="5688317" y="345351"/>
                </a:lnTo>
                <a:lnTo>
                  <a:pt x="5686044" y="356616"/>
                </a:lnTo>
                <a:lnTo>
                  <a:pt x="5688317" y="367893"/>
                </a:lnTo>
                <a:lnTo>
                  <a:pt x="5694515" y="377101"/>
                </a:lnTo>
                <a:lnTo>
                  <a:pt x="5703722" y="383298"/>
                </a:lnTo>
                <a:lnTo>
                  <a:pt x="5715000" y="385572"/>
                </a:lnTo>
                <a:lnTo>
                  <a:pt x="5726265" y="383298"/>
                </a:lnTo>
                <a:lnTo>
                  <a:pt x="5735472" y="377101"/>
                </a:lnTo>
                <a:lnTo>
                  <a:pt x="5741670" y="367893"/>
                </a:lnTo>
                <a:lnTo>
                  <a:pt x="5743956" y="356616"/>
                </a:lnTo>
                <a:close/>
              </a:path>
              <a:path w="9144000" h="641985">
                <a:moveTo>
                  <a:pt x="6124956" y="432816"/>
                </a:moveTo>
                <a:lnTo>
                  <a:pt x="6122670" y="421551"/>
                </a:lnTo>
                <a:lnTo>
                  <a:pt x="6116472" y="412343"/>
                </a:lnTo>
                <a:lnTo>
                  <a:pt x="6107265" y="406146"/>
                </a:lnTo>
                <a:lnTo>
                  <a:pt x="6096000" y="403860"/>
                </a:lnTo>
                <a:lnTo>
                  <a:pt x="6084722" y="406146"/>
                </a:lnTo>
                <a:lnTo>
                  <a:pt x="6075515" y="412343"/>
                </a:lnTo>
                <a:lnTo>
                  <a:pt x="6069317" y="421551"/>
                </a:lnTo>
                <a:lnTo>
                  <a:pt x="6067044" y="432816"/>
                </a:lnTo>
                <a:lnTo>
                  <a:pt x="6069317" y="444093"/>
                </a:lnTo>
                <a:lnTo>
                  <a:pt x="6075515" y="453301"/>
                </a:lnTo>
                <a:lnTo>
                  <a:pt x="6084722" y="459498"/>
                </a:lnTo>
                <a:lnTo>
                  <a:pt x="6096000" y="461772"/>
                </a:lnTo>
                <a:lnTo>
                  <a:pt x="6107265" y="459498"/>
                </a:lnTo>
                <a:lnTo>
                  <a:pt x="6116472" y="453301"/>
                </a:lnTo>
                <a:lnTo>
                  <a:pt x="6122670" y="444093"/>
                </a:lnTo>
                <a:lnTo>
                  <a:pt x="6124956" y="432816"/>
                </a:lnTo>
                <a:close/>
              </a:path>
              <a:path w="9144000" h="641985">
                <a:moveTo>
                  <a:pt x="6505956" y="313944"/>
                </a:moveTo>
                <a:lnTo>
                  <a:pt x="6503670" y="302679"/>
                </a:lnTo>
                <a:lnTo>
                  <a:pt x="6497472" y="293471"/>
                </a:lnTo>
                <a:lnTo>
                  <a:pt x="6488265" y="287274"/>
                </a:lnTo>
                <a:lnTo>
                  <a:pt x="6477000" y="284988"/>
                </a:lnTo>
                <a:lnTo>
                  <a:pt x="6465722" y="287274"/>
                </a:lnTo>
                <a:lnTo>
                  <a:pt x="6456515" y="293471"/>
                </a:lnTo>
                <a:lnTo>
                  <a:pt x="6450317" y="302679"/>
                </a:lnTo>
                <a:lnTo>
                  <a:pt x="6448044" y="313944"/>
                </a:lnTo>
                <a:lnTo>
                  <a:pt x="6450317" y="325221"/>
                </a:lnTo>
                <a:lnTo>
                  <a:pt x="6456515" y="334429"/>
                </a:lnTo>
                <a:lnTo>
                  <a:pt x="6465722" y="340626"/>
                </a:lnTo>
                <a:lnTo>
                  <a:pt x="6477000" y="342900"/>
                </a:lnTo>
                <a:lnTo>
                  <a:pt x="6488265" y="340626"/>
                </a:lnTo>
                <a:lnTo>
                  <a:pt x="6497472" y="334429"/>
                </a:lnTo>
                <a:lnTo>
                  <a:pt x="6503670" y="325221"/>
                </a:lnTo>
                <a:lnTo>
                  <a:pt x="6505956" y="313944"/>
                </a:lnTo>
                <a:close/>
              </a:path>
              <a:path w="9144000" h="641985">
                <a:moveTo>
                  <a:pt x="6886956" y="608838"/>
                </a:moveTo>
                <a:lnTo>
                  <a:pt x="6884670" y="597865"/>
                </a:lnTo>
                <a:lnTo>
                  <a:pt x="6878472" y="588911"/>
                </a:lnTo>
                <a:lnTo>
                  <a:pt x="6869265" y="582866"/>
                </a:lnTo>
                <a:lnTo>
                  <a:pt x="6858000" y="580644"/>
                </a:lnTo>
                <a:lnTo>
                  <a:pt x="6846722" y="582866"/>
                </a:lnTo>
                <a:lnTo>
                  <a:pt x="6837515" y="588911"/>
                </a:lnTo>
                <a:lnTo>
                  <a:pt x="6831317" y="597865"/>
                </a:lnTo>
                <a:lnTo>
                  <a:pt x="6829044" y="608838"/>
                </a:lnTo>
                <a:lnTo>
                  <a:pt x="6831317" y="619823"/>
                </a:lnTo>
                <a:lnTo>
                  <a:pt x="6837515" y="628777"/>
                </a:lnTo>
                <a:lnTo>
                  <a:pt x="6846722" y="634822"/>
                </a:lnTo>
                <a:lnTo>
                  <a:pt x="6858000" y="637032"/>
                </a:lnTo>
                <a:lnTo>
                  <a:pt x="6869265" y="634822"/>
                </a:lnTo>
                <a:lnTo>
                  <a:pt x="6878472" y="628777"/>
                </a:lnTo>
                <a:lnTo>
                  <a:pt x="6884670" y="619823"/>
                </a:lnTo>
                <a:lnTo>
                  <a:pt x="6886956" y="608838"/>
                </a:lnTo>
                <a:close/>
              </a:path>
              <a:path w="9144000" h="641985">
                <a:moveTo>
                  <a:pt x="7267956" y="608838"/>
                </a:moveTo>
                <a:lnTo>
                  <a:pt x="7265670" y="597865"/>
                </a:lnTo>
                <a:lnTo>
                  <a:pt x="7259472" y="588911"/>
                </a:lnTo>
                <a:lnTo>
                  <a:pt x="7250265" y="582866"/>
                </a:lnTo>
                <a:lnTo>
                  <a:pt x="7239000" y="580644"/>
                </a:lnTo>
                <a:lnTo>
                  <a:pt x="7227722" y="582866"/>
                </a:lnTo>
                <a:lnTo>
                  <a:pt x="7218515" y="588911"/>
                </a:lnTo>
                <a:lnTo>
                  <a:pt x="7212317" y="597865"/>
                </a:lnTo>
                <a:lnTo>
                  <a:pt x="7210044" y="608838"/>
                </a:lnTo>
                <a:lnTo>
                  <a:pt x="7212317" y="619823"/>
                </a:lnTo>
                <a:lnTo>
                  <a:pt x="7218515" y="628777"/>
                </a:lnTo>
                <a:lnTo>
                  <a:pt x="7227722" y="634822"/>
                </a:lnTo>
                <a:lnTo>
                  <a:pt x="7239000" y="637032"/>
                </a:lnTo>
                <a:lnTo>
                  <a:pt x="7250265" y="634822"/>
                </a:lnTo>
                <a:lnTo>
                  <a:pt x="7259472" y="628777"/>
                </a:lnTo>
                <a:lnTo>
                  <a:pt x="7265670" y="619823"/>
                </a:lnTo>
                <a:lnTo>
                  <a:pt x="7267956" y="608838"/>
                </a:lnTo>
                <a:close/>
              </a:path>
              <a:path w="9144000" h="641985">
                <a:moveTo>
                  <a:pt x="7648956" y="28194"/>
                </a:moveTo>
                <a:lnTo>
                  <a:pt x="7646670" y="17221"/>
                </a:lnTo>
                <a:lnTo>
                  <a:pt x="7640472" y="8267"/>
                </a:lnTo>
                <a:lnTo>
                  <a:pt x="7631265" y="2222"/>
                </a:lnTo>
                <a:lnTo>
                  <a:pt x="7620000" y="0"/>
                </a:lnTo>
                <a:lnTo>
                  <a:pt x="7608722" y="2222"/>
                </a:lnTo>
                <a:lnTo>
                  <a:pt x="7599515" y="8267"/>
                </a:lnTo>
                <a:lnTo>
                  <a:pt x="7593317" y="17221"/>
                </a:lnTo>
                <a:lnTo>
                  <a:pt x="7591044" y="28194"/>
                </a:lnTo>
                <a:lnTo>
                  <a:pt x="7593317" y="39179"/>
                </a:lnTo>
                <a:lnTo>
                  <a:pt x="7599515" y="48133"/>
                </a:lnTo>
                <a:lnTo>
                  <a:pt x="7608722" y="54178"/>
                </a:lnTo>
                <a:lnTo>
                  <a:pt x="7620000" y="56388"/>
                </a:lnTo>
                <a:lnTo>
                  <a:pt x="7631265" y="54178"/>
                </a:lnTo>
                <a:lnTo>
                  <a:pt x="7640472" y="48133"/>
                </a:lnTo>
                <a:lnTo>
                  <a:pt x="7646670" y="39179"/>
                </a:lnTo>
                <a:lnTo>
                  <a:pt x="7648956" y="28194"/>
                </a:lnTo>
                <a:close/>
              </a:path>
              <a:path w="9144000" h="641985">
                <a:moveTo>
                  <a:pt x="8029956" y="142494"/>
                </a:moveTo>
                <a:lnTo>
                  <a:pt x="8027670" y="131521"/>
                </a:lnTo>
                <a:lnTo>
                  <a:pt x="8021472" y="122567"/>
                </a:lnTo>
                <a:lnTo>
                  <a:pt x="8012265" y="116522"/>
                </a:lnTo>
                <a:lnTo>
                  <a:pt x="8001000" y="114300"/>
                </a:lnTo>
                <a:lnTo>
                  <a:pt x="7989722" y="116522"/>
                </a:lnTo>
                <a:lnTo>
                  <a:pt x="7980515" y="122567"/>
                </a:lnTo>
                <a:lnTo>
                  <a:pt x="7974317" y="131521"/>
                </a:lnTo>
                <a:lnTo>
                  <a:pt x="7972044" y="142494"/>
                </a:lnTo>
                <a:lnTo>
                  <a:pt x="7974317" y="153479"/>
                </a:lnTo>
                <a:lnTo>
                  <a:pt x="7980515" y="162433"/>
                </a:lnTo>
                <a:lnTo>
                  <a:pt x="7989722" y="168478"/>
                </a:lnTo>
                <a:lnTo>
                  <a:pt x="8001000" y="170688"/>
                </a:lnTo>
                <a:lnTo>
                  <a:pt x="8012265" y="168478"/>
                </a:lnTo>
                <a:lnTo>
                  <a:pt x="8021472" y="162433"/>
                </a:lnTo>
                <a:lnTo>
                  <a:pt x="8027670" y="153479"/>
                </a:lnTo>
                <a:lnTo>
                  <a:pt x="8029956" y="142494"/>
                </a:lnTo>
                <a:close/>
              </a:path>
              <a:path w="9144000" h="641985">
                <a:moveTo>
                  <a:pt x="8410956" y="142494"/>
                </a:moveTo>
                <a:lnTo>
                  <a:pt x="8408670" y="131521"/>
                </a:lnTo>
                <a:lnTo>
                  <a:pt x="8402472" y="122567"/>
                </a:lnTo>
                <a:lnTo>
                  <a:pt x="8393265" y="116522"/>
                </a:lnTo>
                <a:lnTo>
                  <a:pt x="8382000" y="114300"/>
                </a:lnTo>
                <a:lnTo>
                  <a:pt x="8370722" y="116522"/>
                </a:lnTo>
                <a:lnTo>
                  <a:pt x="8361515" y="122567"/>
                </a:lnTo>
                <a:lnTo>
                  <a:pt x="8355317" y="131521"/>
                </a:lnTo>
                <a:lnTo>
                  <a:pt x="8353044" y="142494"/>
                </a:lnTo>
                <a:lnTo>
                  <a:pt x="8355317" y="153479"/>
                </a:lnTo>
                <a:lnTo>
                  <a:pt x="8361515" y="162433"/>
                </a:lnTo>
                <a:lnTo>
                  <a:pt x="8370722" y="168478"/>
                </a:lnTo>
                <a:lnTo>
                  <a:pt x="8382000" y="170688"/>
                </a:lnTo>
                <a:lnTo>
                  <a:pt x="8393265" y="168478"/>
                </a:lnTo>
                <a:lnTo>
                  <a:pt x="8402472" y="162433"/>
                </a:lnTo>
                <a:lnTo>
                  <a:pt x="8408670" y="153479"/>
                </a:lnTo>
                <a:lnTo>
                  <a:pt x="8410956" y="142494"/>
                </a:lnTo>
                <a:close/>
              </a:path>
              <a:path w="9144000" h="641985">
                <a:moveTo>
                  <a:pt x="8791956" y="142494"/>
                </a:moveTo>
                <a:lnTo>
                  <a:pt x="8789670" y="131521"/>
                </a:lnTo>
                <a:lnTo>
                  <a:pt x="8783472" y="122567"/>
                </a:lnTo>
                <a:lnTo>
                  <a:pt x="8774265" y="116522"/>
                </a:lnTo>
                <a:lnTo>
                  <a:pt x="8763000" y="114300"/>
                </a:lnTo>
                <a:lnTo>
                  <a:pt x="8751722" y="116522"/>
                </a:lnTo>
                <a:lnTo>
                  <a:pt x="8742515" y="122567"/>
                </a:lnTo>
                <a:lnTo>
                  <a:pt x="8736317" y="131521"/>
                </a:lnTo>
                <a:lnTo>
                  <a:pt x="8734044" y="142494"/>
                </a:lnTo>
                <a:lnTo>
                  <a:pt x="8736317" y="153479"/>
                </a:lnTo>
                <a:lnTo>
                  <a:pt x="8742515" y="162433"/>
                </a:lnTo>
                <a:lnTo>
                  <a:pt x="8751722" y="168478"/>
                </a:lnTo>
                <a:lnTo>
                  <a:pt x="8763000" y="170688"/>
                </a:lnTo>
                <a:lnTo>
                  <a:pt x="8774265" y="168478"/>
                </a:lnTo>
                <a:lnTo>
                  <a:pt x="8783472" y="162433"/>
                </a:lnTo>
                <a:lnTo>
                  <a:pt x="8789670" y="153479"/>
                </a:lnTo>
                <a:lnTo>
                  <a:pt x="8791956" y="142494"/>
                </a:lnTo>
                <a:close/>
              </a:path>
              <a:path w="9144000" h="641985">
                <a:moveTo>
                  <a:pt x="9144000" y="428244"/>
                </a:moveTo>
                <a:lnTo>
                  <a:pt x="9138514" y="431939"/>
                </a:lnTo>
                <a:lnTo>
                  <a:pt x="9132481" y="440893"/>
                </a:lnTo>
                <a:lnTo>
                  <a:pt x="9130284" y="451866"/>
                </a:lnTo>
                <a:lnTo>
                  <a:pt x="9132481" y="462851"/>
                </a:lnTo>
                <a:lnTo>
                  <a:pt x="9138514" y="471805"/>
                </a:lnTo>
                <a:lnTo>
                  <a:pt x="9144000" y="475500"/>
                </a:lnTo>
                <a:lnTo>
                  <a:pt x="9144000" y="428244"/>
                </a:lnTo>
                <a:close/>
              </a:path>
            </a:pathLst>
          </a:custGeom>
          <a:solidFill>
            <a:srgbClr val="3B78D7"/>
          </a:solidFill>
        </p:spPr>
        <p:txBody>
          <a:bodyPr wrap="square" lIns="0" tIns="0" rIns="0" bIns="0" rtlCol="0"/>
          <a:lstStyle/>
          <a:p>
            <a:endParaRPr/>
          </a:p>
        </p:txBody>
      </p:sp>
      <p:sp>
        <p:nvSpPr>
          <p:cNvPr id="48" name="bg object 48"/>
          <p:cNvSpPr/>
          <p:nvPr/>
        </p:nvSpPr>
        <p:spPr>
          <a:xfrm>
            <a:off x="1085088" y="4515611"/>
            <a:ext cx="3926204" cy="471170"/>
          </a:xfrm>
          <a:custGeom>
            <a:avLst/>
            <a:gdLst/>
            <a:ahLst/>
            <a:cxnLst/>
            <a:rect l="l" t="t" r="r" b="b"/>
            <a:pathLst>
              <a:path w="3926204" h="471170">
                <a:moveTo>
                  <a:pt x="1905000" y="128015"/>
                </a:moveTo>
                <a:lnTo>
                  <a:pt x="1909548" y="105476"/>
                </a:lnTo>
                <a:lnTo>
                  <a:pt x="1921954" y="87068"/>
                </a:lnTo>
                <a:lnTo>
                  <a:pt x="1940361" y="74655"/>
                </a:lnTo>
                <a:lnTo>
                  <a:pt x="1962912" y="70103"/>
                </a:lnTo>
                <a:lnTo>
                  <a:pt x="1985462" y="74655"/>
                </a:lnTo>
                <a:lnTo>
                  <a:pt x="2003869" y="87068"/>
                </a:lnTo>
                <a:lnTo>
                  <a:pt x="2016275" y="105476"/>
                </a:lnTo>
                <a:lnTo>
                  <a:pt x="2020824" y="128015"/>
                </a:lnTo>
                <a:lnTo>
                  <a:pt x="2016275" y="150555"/>
                </a:lnTo>
                <a:lnTo>
                  <a:pt x="2003869" y="168963"/>
                </a:lnTo>
                <a:lnTo>
                  <a:pt x="1985462" y="181376"/>
                </a:lnTo>
                <a:lnTo>
                  <a:pt x="1962912" y="185928"/>
                </a:lnTo>
                <a:lnTo>
                  <a:pt x="1940361" y="181376"/>
                </a:lnTo>
                <a:lnTo>
                  <a:pt x="1921954" y="168963"/>
                </a:lnTo>
                <a:lnTo>
                  <a:pt x="1909548" y="150555"/>
                </a:lnTo>
                <a:lnTo>
                  <a:pt x="1905000" y="128015"/>
                </a:lnTo>
                <a:close/>
              </a:path>
              <a:path w="3926204" h="471170">
                <a:moveTo>
                  <a:pt x="0" y="413766"/>
                </a:moveTo>
                <a:lnTo>
                  <a:pt x="4551" y="391522"/>
                </a:lnTo>
                <a:lnTo>
                  <a:pt x="16964" y="373356"/>
                </a:lnTo>
                <a:lnTo>
                  <a:pt x="35372" y="361107"/>
                </a:lnTo>
                <a:lnTo>
                  <a:pt x="57912" y="356616"/>
                </a:lnTo>
                <a:lnTo>
                  <a:pt x="80451" y="361107"/>
                </a:lnTo>
                <a:lnTo>
                  <a:pt x="98859" y="373356"/>
                </a:lnTo>
                <a:lnTo>
                  <a:pt x="111272" y="391522"/>
                </a:lnTo>
                <a:lnTo>
                  <a:pt x="115824" y="413766"/>
                </a:lnTo>
                <a:lnTo>
                  <a:pt x="111272" y="436009"/>
                </a:lnTo>
                <a:lnTo>
                  <a:pt x="98859" y="454175"/>
                </a:lnTo>
                <a:lnTo>
                  <a:pt x="80451" y="466424"/>
                </a:lnTo>
                <a:lnTo>
                  <a:pt x="57912" y="470916"/>
                </a:lnTo>
                <a:lnTo>
                  <a:pt x="35372" y="466424"/>
                </a:lnTo>
                <a:lnTo>
                  <a:pt x="16964" y="454175"/>
                </a:lnTo>
                <a:lnTo>
                  <a:pt x="4551" y="436009"/>
                </a:lnTo>
                <a:lnTo>
                  <a:pt x="0" y="413766"/>
                </a:lnTo>
                <a:close/>
              </a:path>
              <a:path w="3926204" h="471170">
                <a:moveTo>
                  <a:pt x="3810000" y="57150"/>
                </a:moveTo>
                <a:lnTo>
                  <a:pt x="3814548" y="34906"/>
                </a:lnTo>
                <a:lnTo>
                  <a:pt x="3826954" y="16740"/>
                </a:lnTo>
                <a:lnTo>
                  <a:pt x="3845361" y="4491"/>
                </a:lnTo>
                <a:lnTo>
                  <a:pt x="3867912" y="0"/>
                </a:lnTo>
                <a:lnTo>
                  <a:pt x="3890462" y="4491"/>
                </a:lnTo>
                <a:lnTo>
                  <a:pt x="3908869" y="16740"/>
                </a:lnTo>
                <a:lnTo>
                  <a:pt x="3921275" y="34906"/>
                </a:lnTo>
                <a:lnTo>
                  <a:pt x="3925824" y="57150"/>
                </a:lnTo>
                <a:lnTo>
                  <a:pt x="3921275" y="79393"/>
                </a:lnTo>
                <a:lnTo>
                  <a:pt x="3908869" y="97559"/>
                </a:lnTo>
                <a:lnTo>
                  <a:pt x="3890462" y="109808"/>
                </a:lnTo>
                <a:lnTo>
                  <a:pt x="3867912" y="114300"/>
                </a:lnTo>
                <a:lnTo>
                  <a:pt x="3845361" y="109808"/>
                </a:lnTo>
                <a:lnTo>
                  <a:pt x="3826954" y="97559"/>
                </a:lnTo>
                <a:lnTo>
                  <a:pt x="3814548" y="79393"/>
                </a:lnTo>
                <a:lnTo>
                  <a:pt x="3810000" y="57150"/>
                </a:lnTo>
                <a:close/>
              </a:path>
            </a:pathLst>
          </a:custGeom>
          <a:ln w="9525">
            <a:solidFill>
              <a:srgbClr val="3B78D7"/>
            </a:solidFill>
          </a:ln>
        </p:spPr>
        <p:txBody>
          <a:bodyPr wrap="square" lIns="0" tIns="0" rIns="0" bIns="0" rtlCol="0"/>
          <a:lstStyle/>
          <a:p>
            <a:endParaRPr/>
          </a:p>
        </p:txBody>
      </p:sp>
      <p:pic>
        <p:nvPicPr>
          <p:cNvPr id="49" name="bg object 49"/>
          <p:cNvPicPr/>
          <p:nvPr/>
        </p:nvPicPr>
        <p:blipFill>
          <a:blip r:embed="rId11" cstate="print"/>
          <a:stretch>
            <a:fillRect/>
          </a:stretch>
        </p:blipFill>
        <p:spPr>
          <a:xfrm>
            <a:off x="8685624" y="4314878"/>
            <a:ext cx="151225" cy="176577"/>
          </a:xfrm>
          <a:prstGeom prst="rect">
            <a:avLst/>
          </a:prstGeom>
        </p:spPr>
      </p:pic>
      <p:sp>
        <p:nvSpPr>
          <p:cNvPr id="2" name="Holder 2"/>
          <p:cNvSpPr>
            <a:spLocks noGrp="1"/>
          </p:cNvSpPr>
          <p:nvPr>
            <p:ph type="title"/>
          </p:nvPr>
        </p:nvSpPr>
        <p:spPr>
          <a:xfrm>
            <a:off x="2336545" y="379857"/>
            <a:ext cx="4470908" cy="513715"/>
          </a:xfrm>
          <a:prstGeom prst="rect">
            <a:avLst/>
          </a:prstGeom>
        </p:spPr>
        <p:txBody>
          <a:bodyPr wrap="square" lIns="0" tIns="0" rIns="0" bIns="0">
            <a:spAutoFit/>
          </a:bodyPr>
          <a:lstStyle>
            <a:lvl1pPr>
              <a:defRPr sz="3200" b="1" i="0">
                <a:solidFill>
                  <a:srgbClr val="00CEF6"/>
                </a:solidFill>
                <a:latin typeface="Trebuchet MS"/>
                <a:cs typeface="Trebuchet MS"/>
              </a:defRPr>
            </a:lvl1pPr>
          </a:lstStyle>
          <a:p>
            <a:endParaRPr/>
          </a:p>
        </p:txBody>
      </p:sp>
      <p:sp>
        <p:nvSpPr>
          <p:cNvPr id="3" name="Holder 3"/>
          <p:cNvSpPr>
            <a:spLocks noGrp="1"/>
          </p:cNvSpPr>
          <p:nvPr>
            <p:ph type="body" idx="1"/>
          </p:nvPr>
        </p:nvSpPr>
        <p:spPr>
          <a:xfrm>
            <a:off x="1189456" y="1683511"/>
            <a:ext cx="6765086" cy="1153160"/>
          </a:xfrm>
          <a:prstGeom prst="rect">
            <a:avLst/>
          </a:prstGeom>
        </p:spPr>
        <p:txBody>
          <a:bodyPr wrap="square" lIns="0" tIns="0" rIns="0" bIns="0">
            <a:spAutoFit/>
          </a:bodyPr>
          <a:lstStyle>
            <a:lvl1pPr>
              <a:defRPr sz="1600" b="0" i="0">
                <a:solidFill>
                  <a:srgbClr val="283149"/>
                </a:solidFill>
                <a:latin typeface="Lucida Sans Unicode"/>
                <a:cs typeface="Lucida Sans Unicode"/>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2/9/2025</a:t>
            </a:fld>
            <a:endParaRPr lang="en-US"/>
          </a:p>
        </p:txBody>
      </p:sp>
      <p:sp>
        <p:nvSpPr>
          <p:cNvPr id="6" name="Holder 6"/>
          <p:cNvSpPr>
            <a:spLocks noGrp="1"/>
          </p:cNvSpPr>
          <p:nvPr>
            <p:ph type="sldNum" sz="quarter" idx="7"/>
          </p:nvPr>
        </p:nvSpPr>
        <p:spPr>
          <a:xfrm>
            <a:off x="8852661" y="4878337"/>
            <a:ext cx="202565" cy="213360"/>
          </a:xfrm>
          <a:prstGeom prst="rect">
            <a:avLst/>
          </a:prstGeom>
        </p:spPr>
        <p:txBody>
          <a:bodyPr wrap="square" lIns="0" tIns="0" rIns="0" bIns="0">
            <a:spAutoFit/>
          </a:bodyPr>
          <a:lstStyle>
            <a:lvl1pPr>
              <a:defRPr sz="1000" b="0" i="0">
                <a:solidFill>
                  <a:schemeClr val="bg1"/>
                </a:solidFill>
                <a:latin typeface="Trebuchet MS"/>
                <a:cs typeface="Trebuchet MS"/>
              </a:defRPr>
            </a:lvl1pPr>
          </a:lstStyle>
          <a:p>
            <a:pPr marL="98425">
              <a:lnSpc>
                <a:spcPct val="100000"/>
              </a:lnSpc>
              <a:spcBef>
                <a:spcPts val="290"/>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mailto:zz396@cornell.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grpSp>
        <p:nvGrpSpPr>
          <p:cNvPr id="24" name="object 24"/>
          <p:cNvGrpSpPr/>
          <p:nvPr/>
        </p:nvGrpSpPr>
        <p:grpSpPr>
          <a:xfrm>
            <a:off x="-4762" y="0"/>
            <a:ext cx="9153525" cy="5143500"/>
            <a:chOff x="-4762" y="0"/>
            <a:chExt cx="9153525" cy="5143500"/>
          </a:xfrm>
        </p:grpSpPr>
        <p:sp>
          <p:nvSpPr>
            <p:cNvPr id="25" name="object 25"/>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6" name="object 26"/>
            <p:cNvSpPr/>
            <p:nvPr/>
          </p:nvSpPr>
          <p:spPr>
            <a:xfrm>
              <a:off x="0" y="2008632"/>
              <a:ext cx="9144000" cy="3134995"/>
            </a:xfrm>
            <a:custGeom>
              <a:avLst/>
              <a:gdLst/>
              <a:ahLst/>
              <a:cxnLst/>
              <a:rect l="l" t="t" r="r" b="b"/>
              <a:pathLst>
                <a:path w="9144000" h="3134995">
                  <a:moveTo>
                    <a:pt x="0" y="20024"/>
                  </a:moveTo>
                  <a:lnTo>
                    <a:pt x="0" y="3134866"/>
                  </a:lnTo>
                  <a:lnTo>
                    <a:pt x="9143999" y="3134866"/>
                  </a:lnTo>
                  <a:lnTo>
                    <a:pt x="9143999" y="627253"/>
                  </a:lnTo>
                  <a:lnTo>
                    <a:pt x="5338318" y="627253"/>
                  </a:lnTo>
                  <a:lnTo>
                    <a:pt x="5192287" y="532003"/>
                  </a:lnTo>
                  <a:lnTo>
                    <a:pt x="2671191" y="532003"/>
                  </a:lnTo>
                  <a:lnTo>
                    <a:pt x="2295017" y="338200"/>
                  </a:lnTo>
                  <a:lnTo>
                    <a:pt x="2232065" y="282320"/>
                  </a:lnTo>
                  <a:lnTo>
                    <a:pt x="385140" y="282320"/>
                  </a:lnTo>
                  <a:lnTo>
                    <a:pt x="0" y="20024"/>
                  </a:lnTo>
                  <a:close/>
                </a:path>
                <a:path w="9144000" h="3134995">
                  <a:moveTo>
                    <a:pt x="6857619" y="285623"/>
                  </a:moveTo>
                  <a:lnTo>
                    <a:pt x="6500495" y="502412"/>
                  </a:lnTo>
                  <a:lnTo>
                    <a:pt x="6124194" y="502412"/>
                  </a:lnTo>
                  <a:lnTo>
                    <a:pt x="5724144" y="627253"/>
                  </a:lnTo>
                  <a:lnTo>
                    <a:pt x="9143999" y="627253"/>
                  </a:lnTo>
                  <a:lnTo>
                    <a:pt x="9143999" y="420243"/>
                  </a:lnTo>
                  <a:lnTo>
                    <a:pt x="7262495" y="420243"/>
                  </a:lnTo>
                  <a:lnTo>
                    <a:pt x="6857619" y="285623"/>
                  </a:lnTo>
                  <a:close/>
                </a:path>
                <a:path w="9144000" h="3134995">
                  <a:moveTo>
                    <a:pt x="4190491" y="58674"/>
                  </a:moveTo>
                  <a:lnTo>
                    <a:pt x="3823842" y="196976"/>
                  </a:lnTo>
                  <a:lnTo>
                    <a:pt x="3447541" y="259461"/>
                  </a:lnTo>
                  <a:lnTo>
                    <a:pt x="3047492" y="528701"/>
                  </a:lnTo>
                  <a:lnTo>
                    <a:pt x="2671191" y="532003"/>
                  </a:lnTo>
                  <a:lnTo>
                    <a:pt x="5192287" y="532003"/>
                  </a:lnTo>
                  <a:lnTo>
                    <a:pt x="4962144" y="381888"/>
                  </a:lnTo>
                  <a:lnTo>
                    <a:pt x="4581017" y="371094"/>
                  </a:lnTo>
                  <a:lnTo>
                    <a:pt x="4190491" y="58674"/>
                  </a:lnTo>
                  <a:close/>
                </a:path>
                <a:path w="9144000" h="3134995">
                  <a:moveTo>
                    <a:pt x="8391271" y="200279"/>
                  </a:moveTo>
                  <a:lnTo>
                    <a:pt x="7619619" y="203581"/>
                  </a:lnTo>
                  <a:lnTo>
                    <a:pt x="7262495" y="420243"/>
                  </a:lnTo>
                  <a:lnTo>
                    <a:pt x="9143999" y="420243"/>
                  </a:lnTo>
                  <a:lnTo>
                    <a:pt x="9143999" y="282320"/>
                  </a:lnTo>
                  <a:lnTo>
                    <a:pt x="8767445" y="282320"/>
                  </a:lnTo>
                  <a:lnTo>
                    <a:pt x="8391271" y="200279"/>
                  </a:lnTo>
                  <a:close/>
                </a:path>
                <a:path w="9144000" h="3134995">
                  <a:moveTo>
                    <a:pt x="1914017" y="0"/>
                  </a:moveTo>
                  <a:lnTo>
                    <a:pt x="1532890" y="124841"/>
                  </a:lnTo>
                  <a:lnTo>
                    <a:pt x="761377" y="128016"/>
                  </a:lnTo>
                  <a:lnTo>
                    <a:pt x="385140" y="282320"/>
                  </a:lnTo>
                  <a:lnTo>
                    <a:pt x="2232065" y="282320"/>
                  </a:lnTo>
                  <a:lnTo>
                    <a:pt x="1914017" y="0"/>
                  </a:lnTo>
                  <a:close/>
                </a:path>
                <a:path w="9144000" h="3134995">
                  <a:moveTo>
                    <a:pt x="9143999" y="79104"/>
                  </a:moveTo>
                  <a:lnTo>
                    <a:pt x="8767445" y="282320"/>
                  </a:lnTo>
                  <a:lnTo>
                    <a:pt x="9143999" y="282320"/>
                  </a:lnTo>
                  <a:lnTo>
                    <a:pt x="9143999" y="79104"/>
                  </a:lnTo>
                  <a:close/>
                </a:path>
              </a:pathLst>
            </a:custGeom>
            <a:solidFill>
              <a:srgbClr val="AEEF00">
                <a:alpha val="81959"/>
              </a:srgbClr>
            </a:solidFill>
          </p:spPr>
          <p:txBody>
            <a:bodyPr wrap="square" lIns="0" tIns="0" rIns="0" bIns="0" rtlCol="0"/>
            <a:lstStyle/>
            <a:p>
              <a:endParaRPr/>
            </a:p>
          </p:txBody>
        </p:sp>
        <p:sp>
          <p:nvSpPr>
            <p:cNvPr id="27" name="object 27"/>
            <p:cNvSpPr/>
            <p:nvPr/>
          </p:nvSpPr>
          <p:spPr>
            <a:xfrm>
              <a:off x="0" y="2154307"/>
              <a:ext cx="9144000" cy="2989580"/>
            </a:xfrm>
            <a:custGeom>
              <a:avLst/>
              <a:gdLst/>
              <a:ahLst/>
              <a:cxnLst/>
              <a:rect l="l" t="t" r="r" b="b"/>
              <a:pathLst>
                <a:path w="9144000" h="2989579">
                  <a:moveTo>
                    <a:pt x="0" y="130166"/>
                  </a:moveTo>
                  <a:lnTo>
                    <a:pt x="0" y="2989191"/>
                  </a:lnTo>
                  <a:lnTo>
                    <a:pt x="9143999" y="2989191"/>
                  </a:lnTo>
                  <a:lnTo>
                    <a:pt x="9143999" y="498722"/>
                  </a:lnTo>
                  <a:lnTo>
                    <a:pt x="4962144" y="498722"/>
                  </a:lnTo>
                  <a:lnTo>
                    <a:pt x="4743022" y="389375"/>
                  </a:lnTo>
                  <a:lnTo>
                    <a:pt x="1914017" y="389375"/>
                  </a:lnTo>
                  <a:lnTo>
                    <a:pt x="1711816" y="265804"/>
                  </a:lnTo>
                  <a:lnTo>
                    <a:pt x="389890" y="265804"/>
                  </a:lnTo>
                  <a:lnTo>
                    <a:pt x="0" y="130166"/>
                  </a:lnTo>
                  <a:close/>
                </a:path>
                <a:path w="9144000" h="2989579">
                  <a:moveTo>
                    <a:pt x="6105144" y="132708"/>
                  </a:moveTo>
                  <a:lnTo>
                    <a:pt x="5714619" y="365626"/>
                  </a:lnTo>
                  <a:lnTo>
                    <a:pt x="5324094" y="365626"/>
                  </a:lnTo>
                  <a:lnTo>
                    <a:pt x="4962144" y="498722"/>
                  </a:lnTo>
                  <a:lnTo>
                    <a:pt x="9143999" y="498722"/>
                  </a:lnTo>
                  <a:lnTo>
                    <a:pt x="9143999" y="384676"/>
                  </a:lnTo>
                  <a:lnTo>
                    <a:pt x="8391271" y="384676"/>
                  </a:lnTo>
                  <a:lnTo>
                    <a:pt x="8192820" y="265804"/>
                  </a:lnTo>
                  <a:lnTo>
                    <a:pt x="6486144" y="265804"/>
                  </a:lnTo>
                  <a:lnTo>
                    <a:pt x="6105144" y="132708"/>
                  </a:lnTo>
                  <a:close/>
                </a:path>
                <a:path w="9144000" h="2989579">
                  <a:moveTo>
                    <a:pt x="3438016" y="189731"/>
                  </a:moveTo>
                  <a:lnTo>
                    <a:pt x="3037967" y="189731"/>
                  </a:lnTo>
                  <a:lnTo>
                    <a:pt x="2656967" y="265804"/>
                  </a:lnTo>
                  <a:lnTo>
                    <a:pt x="2295017" y="389375"/>
                  </a:lnTo>
                  <a:lnTo>
                    <a:pt x="4743022" y="389375"/>
                  </a:lnTo>
                  <a:lnTo>
                    <a:pt x="4571492" y="303777"/>
                  </a:lnTo>
                  <a:lnTo>
                    <a:pt x="4430408" y="256279"/>
                  </a:lnTo>
                  <a:lnTo>
                    <a:pt x="3819016" y="256279"/>
                  </a:lnTo>
                  <a:lnTo>
                    <a:pt x="3438016" y="189731"/>
                  </a:lnTo>
                  <a:close/>
                </a:path>
                <a:path w="9144000" h="2989579">
                  <a:moveTo>
                    <a:pt x="9143999" y="0"/>
                  </a:moveTo>
                  <a:lnTo>
                    <a:pt x="8753221" y="303777"/>
                  </a:lnTo>
                  <a:lnTo>
                    <a:pt x="8391271" y="384676"/>
                  </a:lnTo>
                  <a:lnTo>
                    <a:pt x="9143999" y="384676"/>
                  </a:lnTo>
                  <a:lnTo>
                    <a:pt x="9143999" y="0"/>
                  </a:lnTo>
                  <a:close/>
                </a:path>
                <a:path w="9144000" h="2989579">
                  <a:moveTo>
                    <a:pt x="1532890" y="156457"/>
                  </a:moveTo>
                  <a:lnTo>
                    <a:pt x="1151915" y="265804"/>
                  </a:lnTo>
                  <a:lnTo>
                    <a:pt x="1711816" y="265804"/>
                  </a:lnTo>
                  <a:lnTo>
                    <a:pt x="1532890" y="156457"/>
                  </a:lnTo>
                  <a:close/>
                </a:path>
                <a:path w="9144000" h="2989579">
                  <a:moveTo>
                    <a:pt x="8010271" y="156457"/>
                  </a:moveTo>
                  <a:lnTo>
                    <a:pt x="7248144" y="156457"/>
                  </a:lnTo>
                  <a:lnTo>
                    <a:pt x="6867144" y="265804"/>
                  </a:lnTo>
                  <a:lnTo>
                    <a:pt x="8192820" y="265804"/>
                  </a:lnTo>
                  <a:lnTo>
                    <a:pt x="8010271" y="156457"/>
                  </a:lnTo>
                  <a:close/>
                </a:path>
                <a:path w="9144000" h="2989579">
                  <a:moveTo>
                    <a:pt x="4190491" y="175507"/>
                  </a:moveTo>
                  <a:lnTo>
                    <a:pt x="3819016" y="256279"/>
                  </a:lnTo>
                  <a:lnTo>
                    <a:pt x="4430408" y="256279"/>
                  </a:lnTo>
                  <a:lnTo>
                    <a:pt x="4190491" y="175507"/>
                  </a:lnTo>
                  <a:close/>
                </a:path>
              </a:pathLst>
            </a:custGeom>
            <a:solidFill>
              <a:srgbClr val="00CEF6">
                <a:alpha val="73332"/>
              </a:srgbClr>
            </a:solidFill>
          </p:spPr>
          <p:txBody>
            <a:bodyPr wrap="square" lIns="0" tIns="0" rIns="0" bIns="0" rtlCol="0"/>
            <a:lstStyle/>
            <a:p>
              <a:endParaRPr/>
            </a:p>
          </p:txBody>
        </p:sp>
        <p:pic>
          <p:nvPicPr>
            <p:cNvPr id="28" name="object 28"/>
            <p:cNvPicPr/>
            <p:nvPr/>
          </p:nvPicPr>
          <p:blipFill>
            <a:blip r:embed="rId3" cstate="print"/>
            <a:stretch>
              <a:fillRect/>
            </a:stretch>
          </p:blipFill>
          <p:spPr>
            <a:xfrm>
              <a:off x="1847976" y="1814576"/>
              <a:ext cx="122650" cy="147955"/>
            </a:xfrm>
            <a:prstGeom prst="rect">
              <a:avLst/>
            </a:prstGeom>
          </p:spPr>
        </p:pic>
        <p:pic>
          <p:nvPicPr>
            <p:cNvPr id="29" name="object 29"/>
            <p:cNvPicPr/>
            <p:nvPr/>
          </p:nvPicPr>
          <p:blipFill>
            <a:blip r:embed="rId4" cstate="print"/>
            <a:stretch>
              <a:fillRect/>
            </a:stretch>
          </p:blipFill>
          <p:spPr>
            <a:xfrm>
              <a:off x="6024689" y="2084133"/>
              <a:ext cx="151225" cy="176530"/>
            </a:xfrm>
            <a:prstGeom prst="rect">
              <a:avLst/>
            </a:prstGeom>
          </p:spPr>
        </p:pic>
        <p:pic>
          <p:nvPicPr>
            <p:cNvPr id="30" name="object 30"/>
            <p:cNvPicPr/>
            <p:nvPr/>
          </p:nvPicPr>
          <p:blipFill>
            <a:blip r:embed="rId5" cstate="print"/>
            <a:stretch>
              <a:fillRect/>
            </a:stretch>
          </p:blipFill>
          <p:spPr>
            <a:xfrm>
              <a:off x="7181977" y="2131726"/>
              <a:ext cx="122650" cy="148050"/>
            </a:xfrm>
            <a:prstGeom prst="rect">
              <a:avLst/>
            </a:prstGeom>
          </p:spPr>
        </p:pic>
        <p:sp>
          <p:nvSpPr>
            <p:cNvPr id="31" name="object 31"/>
            <p:cNvSpPr/>
            <p:nvPr/>
          </p:nvSpPr>
          <p:spPr>
            <a:xfrm>
              <a:off x="0" y="2142744"/>
              <a:ext cx="4196080" cy="477520"/>
            </a:xfrm>
            <a:custGeom>
              <a:avLst/>
              <a:gdLst/>
              <a:ahLst/>
              <a:cxnLst/>
              <a:rect l="l" t="t" r="r" b="b"/>
              <a:pathLst>
                <a:path w="4196080" h="477519">
                  <a:moveTo>
                    <a:pt x="0" y="51534"/>
                  </a:moveTo>
                  <a:lnTo>
                    <a:pt x="386105" y="415036"/>
                  </a:lnTo>
                  <a:lnTo>
                    <a:pt x="767041" y="415036"/>
                  </a:lnTo>
                  <a:lnTo>
                    <a:pt x="1147991" y="352932"/>
                  </a:lnTo>
                  <a:lnTo>
                    <a:pt x="1528953" y="477012"/>
                  </a:lnTo>
                  <a:lnTo>
                    <a:pt x="1905127" y="281431"/>
                  </a:lnTo>
                  <a:lnTo>
                    <a:pt x="2290826" y="281431"/>
                  </a:lnTo>
                  <a:lnTo>
                    <a:pt x="2662301" y="0"/>
                  </a:lnTo>
                  <a:lnTo>
                    <a:pt x="3043174" y="66801"/>
                  </a:lnTo>
                  <a:lnTo>
                    <a:pt x="3428873" y="66801"/>
                  </a:lnTo>
                  <a:lnTo>
                    <a:pt x="3814572" y="400685"/>
                  </a:lnTo>
                  <a:lnTo>
                    <a:pt x="4195572" y="400685"/>
                  </a:lnTo>
                </a:path>
              </a:pathLst>
            </a:custGeom>
            <a:ln w="9525">
              <a:solidFill>
                <a:srgbClr val="3B78D7"/>
              </a:solidFill>
            </a:ln>
          </p:spPr>
          <p:txBody>
            <a:bodyPr wrap="square" lIns="0" tIns="0" rIns="0" bIns="0" rtlCol="0"/>
            <a:lstStyle/>
            <a:p>
              <a:endParaRPr/>
            </a:p>
          </p:txBody>
        </p:sp>
        <p:sp>
          <p:nvSpPr>
            <p:cNvPr id="32" name="object 32"/>
            <p:cNvSpPr/>
            <p:nvPr/>
          </p:nvSpPr>
          <p:spPr>
            <a:xfrm>
              <a:off x="4195571" y="2023872"/>
              <a:ext cx="3424554" cy="591820"/>
            </a:xfrm>
            <a:custGeom>
              <a:avLst/>
              <a:gdLst/>
              <a:ahLst/>
              <a:cxnLst/>
              <a:rect l="l" t="t" r="r" b="b"/>
              <a:pathLst>
                <a:path w="3424554" h="591819">
                  <a:moveTo>
                    <a:pt x="0" y="524509"/>
                  </a:moveTo>
                  <a:lnTo>
                    <a:pt x="376300" y="228853"/>
                  </a:lnTo>
                  <a:lnTo>
                    <a:pt x="762000" y="109727"/>
                  </a:lnTo>
                  <a:lnTo>
                    <a:pt x="1143127" y="343280"/>
                  </a:lnTo>
                  <a:lnTo>
                    <a:pt x="1519301" y="343280"/>
                  </a:lnTo>
                  <a:lnTo>
                    <a:pt x="1900301" y="414908"/>
                  </a:lnTo>
                  <a:lnTo>
                    <a:pt x="2281301" y="295655"/>
                  </a:lnTo>
                  <a:lnTo>
                    <a:pt x="2667127" y="591311"/>
                  </a:lnTo>
                  <a:lnTo>
                    <a:pt x="3052953" y="591311"/>
                  </a:lnTo>
                  <a:lnTo>
                    <a:pt x="3424428" y="0"/>
                  </a:lnTo>
                </a:path>
              </a:pathLst>
            </a:custGeom>
            <a:ln w="9525">
              <a:solidFill>
                <a:srgbClr val="3B78D7"/>
              </a:solidFill>
            </a:ln>
          </p:spPr>
          <p:txBody>
            <a:bodyPr wrap="square" lIns="0" tIns="0" rIns="0" bIns="0" rtlCol="0"/>
            <a:lstStyle/>
            <a:p>
              <a:endParaRPr/>
            </a:p>
          </p:txBody>
        </p:sp>
        <p:sp>
          <p:nvSpPr>
            <p:cNvPr id="33" name="object 33"/>
            <p:cNvSpPr/>
            <p:nvPr/>
          </p:nvSpPr>
          <p:spPr>
            <a:xfrm>
              <a:off x="7624571" y="2033016"/>
              <a:ext cx="1519555" cy="404495"/>
            </a:xfrm>
            <a:custGeom>
              <a:avLst/>
              <a:gdLst/>
              <a:ahLst/>
              <a:cxnLst/>
              <a:rect l="l" t="t" r="r" b="b"/>
              <a:pathLst>
                <a:path w="1519554" h="404494">
                  <a:moveTo>
                    <a:pt x="0" y="0"/>
                  </a:moveTo>
                  <a:lnTo>
                    <a:pt x="376174" y="119125"/>
                  </a:lnTo>
                  <a:lnTo>
                    <a:pt x="766572" y="119125"/>
                  </a:lnTo>
                  <a:lnTo>
                    <a:pt x="1147445" y="119125"/>
                  </a:lnTo>
                  <a:lnTo>
                    <a:pt x="1519427" y="404023"/>
                  </a:lnTo>
                </a:path>
              </a:pathLst>
            </a:custGeom>
            <a:ln w="9525">
              <a:solidFill>
                <a:srgbClr val="3B78D7"/>
              </a:solidFill>
            </a:ln>
          </p:spPr>
          <p:txBody>
            <a:bodyPr wrap="square" lIns="0" tIns="0" rIns="0" bIns="0" rtlCol="0"/>
            <a:lstStyle/>
            <a:p>
              <a:endParaRPr/>
            </a:p>
          </p:txBody>
        </p:sp>
        <p:sp>
          <p:nvSpPr>
            <p:cNvPr id="34" name="object 34"/>
            <p:cNvSpPr/>
            <p:nvPr/>
          </p:nvSpPr>
          <p:spPr>
            <a:xfrm>
              <a:off x="0" y="2005583"/>
              <a:ext cx="9144000" cy="641985"/>
            </a:xfrm>
            <a:custGeom>
              <a:avLst/>
              <a:gdLst/>
              <a:ahLst/>
              <a:cxnLst/>
              <a:rect l="l" t="t" r="r" b="b"/>
              <a:pathLst>
                <a:path w="9144000" h="641985">
                  <a:moveTo>
                    <a:pt x="13716" y="189738"/>
                  </a:moveTo>
                  <a:lnTo>
                    <a:pt x="11493" y="178752"/>
                  </a:lnTo>
                  <a:lnTo>
                    <a:pt x="5448" y="169786"/>
                  </a:lnTo>
                  <a:lnTo>
                    <a:pt x="0" y="166116"/>
                  </a:lnTo>
                  <a:lnTo>
                    <a:pt x="0" y="213372"/>
                  </a:lnTo>
                  <a:lnTo>
                    <a:pt x="5448" y="209702"/>
                  </a:lnTo>
                  <a:lnTo>
                    <a:pt x="11493" y="200736"/>
                  </a:lnTo>
                  <a:lnTo>
                    <a:pt x="13716" y="189738"/>
                  </a:lnTo>
                  <a:close/>
                </a:path>
                <a:path w="9144000" h="641985">
                  <a:moveTo>
                    <a:pt x="409956" y="547116"/>
                  </a:moveTo>
                  <a:lnTo>
                    <a:pt x="407670" y="535851"/>
                  </a:lnTo>
                  <a:lnTo>
                    <a:pt x="401472" y="526643"/>
                  </a:lnTo>
                  <a:lnTo>
                    <a:pt x="392264" y="520446"/>
                  </a:lnTo>
                  <a:lnTo>
                    <a:pt x="381000" y="518160"/>
                  </a:lnTo>
                  <a:lnTo>
                    <a:pt x="369722" y="520446"/>
                  </a:lnTo>
                  <a:lnTo>
                    <a:pt x="360514" y="526643"/>
                  </a:lnTo>
                  <a:lnTo>
                    <a:pt x="354317" y="535851"/>
                  </a:lnTo>
                  <a:lnTo>
                    <a:pt x="352044" y="547116"/>
                  </a:lnTo>
                  <a:lnTo>
                    <a:pt x="354317" y="558393"/>
                  </a:lnTo>
                  <a:lnTo>
                    <a:pt x="360514" y="567601"/>
                  </a:lnTo>
                  <a:lnTo>
                    <a:pt x="369722" y="573798"/>
                  </a:lnTo>
                  <a:lnTo>
                    <a:pt x="381000" y="576072"/>
                  </a:lnTo>
                  <a:lnTo>
                    <a:pt x="392264" y="573798"/>
                  </a:lnTo>
                  <a:lnTo>
                    <a:pt x="401472" y="567601"/>
                  </a:lnTo>
                  <a:lnTo>
                    <a:pt x="407670" y="558393"/>
                  </a:lnTo>
                  <a:lnTo>
                    <a:pt x="409956" y="547116"/>
                  </a:lnTo>
                  <a:close/>
                </a:path>
                <a:path w="9144000" h="641985">
                  <a:moveTo>
                    <a:pt x="790956" y="557022"/>
                  </a:moveTo>
                  <a:lnTo>
                    <a:pt x="788670" y="546036"/>
                  </a:lnTo>
                  <a:lnTo>
                    <a:pt x="782472" y="537070"/>
                  </a:lnTo>
                  <a:lnTo>
                    <a:pt x="773264" y="531037"/>
                  </a:lnTo>
                  <a:lnTo>
                    <a:pt x="762000" y="528828"/>
                  </a:lnTo>
                  <a:lnTo>
                    <a:pt x="750722" y="531037"/>
                  </a:lnTo>
                  <a:lnTo>
                    <a:pt x="741514" y="537070"/>
                  </a:lnTo>
                  <a:lnTo>
                    <a:pt x="735317" y="546036"/>
                  </a:lnTo>
                  <a:lnTo>
                    <a:pt x="733044" y="557022"/>
                  </a:lnTo>
                  <a:lnTo>
                    <a:pt x="735317" y="568020"/>
                  </a:lnTo>
                  <a:lnTo>
                    <a:pt x="741514" y="576986"/>
                  </a:lnTo>
                  <a:lnTo>
                    <a:pt x="750722" y="583018"/>
                  </a:lnTo>
                  <a:lnTo>
                    <a:pt x="762000" y="585216"/>
                  </a:lnTo>
                  <a:lnTo>
                    <a:pt x="773264" y="583018"/>
                  </a:lnTo>
                  <a:lnTo>
                    <a:pt x="782472" y="576986"/>
                  </a:lnTo>
                  <a:lnTo>
                    <a:pt x="788670" y="568020"/>
                  </a:lnTo>
                  <a:lnTo>
                    <a:pt x="790956" y="557022"/>
                  </a:lnTo>
                  <a:close/>
                </a:path>
                <a:path w="9144000" h="641985">
                  <a:moveTo>
                    <a:pt x="1171956" y="485394"/>
                  </a:moveTo>
                  <a:lnTo>
                    <a:pt x="1169670" y="474408"/>
                  </a:lnTo>
                  <a:lnTo>
                    <a:pt x="1163472" y="465442"/>
                  </a:lnTo>
                  <a:lnTo>
                    <a:pt x="1154264" y="459409"/>
                  </a:lnTo>
                  <a:lnTo>
                    <a:pt x="1143000" y="457200"/>
                  </a:lnTo>
                  <a:lnTo>
                    <a:pt x="1131722" y="459409"/>
                  </a:lnTo>
                  <a:lnTo>
                    <a:pt x="1122514" y="465442"/>
                  </a:lnTo>
                  <a:lnTo>
                    <a:pt x="1116317" y="474408"/>
                  </a:lnTo>
                  <a:lnTo>
                    <a:pt x="1114044" y="485394"/>
                  </a:lnTo>
                  <a:lnTo>
                    <a:pt x="1116317" y="496392"/>
                  </a:lnTo>
                  <a:lnTo>
                    <a:pt x="1122514" y="505358"/>
                  </a:lnTo>
                  <a:lnTo>
                    <a:pt x="1131722" y="511390"/>
                  </a:lnTo>
                  <a:lnTo>
                    <a:pt x="1143000" y="513588"/>
                  </a:lnTo>
                  <a:lnTo>
                    <a:pt x="1154264" y="511390"/>
                  </a:lnTo>
                  <a:lnTo>
                    <a:pt x="1163472" y="505358"/>
                  </a:lnTo>
                  <a:lnTo>
                    <a:pt x="1169670" y="496392"/>
                  </a:lnTo>
                  <a:lnTo>
                    <a:pt x="1171956" y="485394"/>
                  </a:lnTo>
                  <a:close/>
                </a:path>
                <a:path w="9144000" h="641985">
                  <a:moveTo>
                    <a:pt x="1552956" y="613410"/>
                  </a:moveTo>
                  <a:lnTo>
                    <a:pt x="1550670" y="602424"/>
                  </a:lnTo>
                  <a:lnTo>
                    <a:pt x="1544472" y="593458"/>
                  </a:lnTo>
                  <a:lnTo>
                    <a:pt x="1535264" y="587425"/>
                  </a:lnTo>
                  <a:lnTo>
                    <a:pt x="1524000" y="585216"/>
                  </a:lnTo>
                  <a:lnTo>
                    <a:pt x="1512722" y="587425"/>
                  </a:lnTo>
                  <a:lnTo>
                    <a:pt x="1503514" y="593458"/>
                  </a:lnTo>
                  <a:lnTo>
                    <a:pt x="1497317" y="602424"/>
                  </a:lnTo>
                  <a:lnTo>
                    <a:pt x="1495044" y="613410"/>
                  </a:lnTo>
                  <a:lnTo>
                    <a:pt x="1497317" y="624408"/>
                  </a:lnTo>
                  <a:lnTo>
                    <a:pt x="1503514" y="633374"/>
                  </a:lnTo>
                  <a:lnTo>
                    <a:pt x="1512722" y="639406"/>
                  </a:lnTo>
                  <a:lnTo>
                    <a:pt x="1524000" y="641604"/>
                  </a:lnTo>
                  <a:lnTo>
                    <a:pt x="1535264" y="639406"/>
                  </a:lnTo>
                  <a:lnTo>
                    <a:pt x="1544472" y="633374"/>
                  </a:lnTo>
                  <a:lnTo>
                    <a:pt x="1550670" y="624408"/>
                  </a:lnTo>
                  <a:lnTo>
                    <a:pt x="1552956" y="613410"/>
                  </a:lnTo>
                  <a:close/>
                </a:path>
                <a:path w="9144000" h="641985">
                  <a:moveTo>
                    <a:pt x="1933956" y="418338"/>
                  </a:moveTo>
                  <a:lnTo>
                    <a:pt x="1931670" y="407352"/>
                  </a:lnTo>
                  <a:lnTo>
                    <a:pt x="1925472" y="398386"/>
                  </a:lnTo>
                  <a:lnTo>
                    <a:pt x="1916264" y="392353"/>
                  </a:lnTo>
                  <a:lnTo>
                    <a:pt x="1905000" y="390144"/>
                  </a:lnTo>
                  <a:lnTo>
                    <a:pt x="1893722" y="392353"/>
                  </a:lnTo>
                  <a:lnTo>
                    <a:pt x="1884514" y="398386"/>
                  </a:lnTo>
                  <a:lnTo>
                    <a:pt x="1878317" y="407352"/>
                  </a:lnTo>
                  <a:lnTo>
                    <a:pt x="1876044" y="418338"/>
                  </a:lnTo>
                  <a:lnTo>
                    <a:pt x="1878317" y="429336"/>
                  </a:lnTo>
                  <a:lnTo>
                    <a:pt x="1884514" y="438302"/>
                  </a:lnTo>
                  <a:lnTo>
                    <a:pt x="1893722" y="444334"/>
                  </a:lnTo>
                  <a:lnTo>
                    <a:pt x="1905000" y="446532"/>
                  </a:lnTo>
                  <a:lnTo>
                    <a:pt x="1916264" y="444334"/>
                  </a:lnTo>
                  <a:lnTo>
                    <a:pt x="1925472" y="438302"/>
                  </a:lnTo>
                  <a:lnTo>
                    <a:pt x="1931670" y="429336"/>
                  </a:lnTo>
                  <a:lnTo>
                    <a:pt x="1933956" y="418338"/>
                  </a:lnTo>
                  <a:close/>
                </a:path>
                <a:path w="9144000" h="641985">
                  <a:moveTo>
                    <a:pt x="2314956" y="413766"/>
                  </a:moveTo>
                  <a:lnTo>
                    <a:pt x="2312670" y="402780"/>
                  </a:lnTo>
                  <a:lnTo>
                    <a:pt x="2306472" y="393814"/>
                  </a:lnTo>
                  <a:lnTo>
                    <a:pt x="2297265" y="387781"/>
                  </a:lnTo>
                  <a:lnTo>
                    <a:pt x="2286000" y="385572"/>
                  </a:lnTo>
                  <a:lnTo>
                    <a:pt x="2274722" y="387781"/>
                  </a:lnTo>
                  <a:lnTo>
                    <a:pt x="2265515" y="393814"/>
                  </a:lnTo>
                  <a:lnTo>
                    <a:pt x="2259317" y="402780"/>
                  </a:lnTo>
                  <a:lnTo>
                    <a:pt x="2257044" y="413766"/>
                  </a:lnTo>
                  <a:lnTo>
                    <a:pt x="2259317" y="424764"/>
                  </a:lnTo>
                  <a:lnTo>
                    <a:pt x="2265515" y="433730"/>
                  </a:lnTo>
                  <a:lnTo>
                    <a:pt x="2274722" y="439762"/>
                  </a:lnTo>
                  <a:lnTo>
                    <a:pt x="2286000" y="441960"/>
                  </a:lnTo>
                  <a:lnTo>
                    <a:pt x="2297265" y="439762"/>
                  </a:lnTo>
                  <a:lnTo>
                    <a:pt x="2306472" y="433730"/>
                  </a:lnTo>
                  <a:lnTo>
                    <a:pt x="2312670" y="424764"/>
                  </a:lnTo>
                  <a:lnTo>
                    <a:pt x="2314956" y="413766"/>
                  </a:lnTo>
                  <a:close/>
                </a:path>
                <a:path w="9144000" h="641985">
                  <a:moveTo>
                    <a:pt x="2695956" y="132588"/>
                  </a:moveTo>
                  <a:lnTo>
                    <a:pt x="2693670" y="121323"/>
                  </a:lnTo>
                  <a:lnTo>
                    <a:pt x="2687472" y="112115"/>
                  </a:lnTo>
                  <a:lnTo>
                    <a:pt x="2678265" y="105918"/>
                  </a:lnTo>
                  <a:lnTo>
                    <a:pt x="2667000" y="103632"/>
                  </a:lnTo>
                  <a:lnTo>
                    <a:pt x="2655722" y="105918"/>
                  </a:lnTo>
                  <a:lnTo>
                    <a:pt x="2646515" y="112115"/>
                  </a:lnTo>
                  <a:lnTo>
                    <a:pt x="2640317" y="121323"/>
                  </a:lnTo>
                  <a:lnTo>
                    <a:pt x="2638044" y="132588"/>
                  </a:lnTo>
                  <a:lnTo>
                    <a:pt x="2640317" y="143865"/>
                  </a:lnTo>
                  <a:lnTo>
                    <a:pt x="2646515" y="153073"/>
                  </a:lnTo>
                  <a:lnTo>
                    <a:pt x="2655722" y="159270"/>
                  </a:lnTo>
                  <a:lnTo>
                    <a:pt x="2667000" y="161544"/>
                  </a:lnTo>
                  <a:lnTo>
                    <a:pt x="2678265" y="159270"/>
                  </a:lnTo>
                  <a:lnTo>
                    <a:pt x="2687472" y="153073"/>
                  </a:lnTo>
                  <a:lnTo>
                    <a:pt x="2693670" y="143865"/>
                  </a:lnTo>
                  <a:lnTo>
                    <a:pt x="2695956" y="132588"/>
                  </a:lnTo>
                  <a:close/>
                </a:path>
                <a:path w="9144000" h="641985">
                  <a:moveTo>
                    <a:pt x="3076956" y="199644"/>
                  </a:moveTo>
                  <a:lnTo>
                    <a:pt x="3074670" y="188379"/>
                  </a:lnTo>
                  <a:lnTo>
                    <a:pt x="3068472" y="179171"/>
                  </a:lnTo>
                  <a:lnTo>
                    <a:pt x="3059265" y="172974"/>
                  </a:lnTo>
                  <a:lnTo>
                    <a:pt x="3048000" y="170688"/>
                  </a:lnTo>
                  <a:lnTo>
                    <a:pt x="3036722" y="172974"/>
                  </a:lnTo>
                  <a:lnTo>
                    <a:pt x="3027515" y="179171"/>
                  </a:lnTo>
                  <a:lnTo>
                    <a:pt x="3021317" y="188379"/>
                  </a:lnTo>
                  <a:lnTo>
                    <a:pt x="3019044" y="199644"/>
                  </a:lnTo>
                  <a:lnTo>
                    <a:pt x="3021317" y="210921"/>
                  </a:lnTo>
                  <a:lnTo>
                    <a:pt x="3027515" y="220129"/>
                  </a:lnTo>
                  <a:lnTo>
                    <a:pt x="3036722" y="226326"/>
                  </a:lnTo>
                  <a:lnTo>
                    <a:pt x="3048000" y="228600"/>
                  </a:lnTo>
                  <a:lnTo>
                    <a:pt x="3059265" y="226326"/>
                  </a:lnTo>
                  <a:lnTo>
                    <a:pt x="3068472" y="220129"/>
                  </a:lnTo>
                  <a:lnTo>
                    <a:pt x="3074670" y="210921"/>
                  </a:lnTo>
                  <a:lnTo>
                    <a:pt x="3076956" y="199644"/>
                  </a:lnTo>
                  <a:close/>
                </a:path>
                <a:path w="9144000" h="641985">
                  <a:moveTo>
                    <a:pt x="3457956" y="199644"/>
                  </a:moveTo>
                  <a:lnTo>
                    <a:pt x="3455670" y="188379"/>
                  </a:lnTo>
                  <a:lnTo>
                    <a:pt x="3449472" y="179171"/>
                  </a:lnTo>
                  <a:lnTo>
                    <a:pt x="3440265" y="172974"/>
                  </a:lnTo>
                  <a:lnTo>
                    <a:pt x="3429000" y="170688"/>
                  </a:lnTo>
                  <a:lnTo>
                    <a:pt x="3417722" y="172974"/>
                  </a:lnTo>
                  <a:lnTo>
                    <a:pt x="3408515" y="179171"/>
                  </a:lnTo>
                  <a:lnTo>
                    <a:pt x="3402317" y="188379"/>
                  </a:lnTo>
                  <a:lnTo>
                    <a:pt x="3400044" y="199644"/>
                  </a:lnTo>
                  <a:lnTo>
                    <a:pt x="3402317" y="210921"/>
                  </a:lnTo>
                  <a:lnTo>
                    <a:pt x="3408515" y="220129"/>
                  </a:lnTo>
                  <a:lnTo>
                    <a:pt x="3417722" y="226326"/>
                  </a:lnTo>
                  <a:lnTo>
                    <a:pt x="3429000" y="228600"/>
                  </a:lnTo>
                  <a:lnTo>
                    <a:pt x="3440265" y="226326"/>
                  </a:lnTo>
                  <a:lnTo>
                    <a:pt x="3449472" y="220129"/>
                  </a:lnTo>
                  <a:lnTo>
                    <a:pt x="3455670" y="210921"/>
                  </a:lnTo>
                  <a:lnTo>
                    <a:pt x="3457956" y="199644"/>
                  </a:lnTo>
                  <a:close/>
                </a:path>
                <a:path w="9144000" h="641985">
                  <a:moveTo>
                    <a:pt x="3838956" y="532638"/>
                  </a:moveTo>
                  <a:lnTo>
                    <a:pt x="3836670" y="521652"/>
                  </a:lnTo>
                  <a:lnTo>
                    <a:pt x="3830472" y="512686"/>
                  </a:lnTo>
                  <a:lnTo>
                    <a:pt x="3821265" y="506653"/>
                  </a:lnTo>
                  <a:lnTo>
                    <a:pt x="3810000" y="504444"/>
                  </a:lnTo>
                  <a:lnTo>
                    <a:pt x="3798722" y="506653"/>
                  </a:lnTo>
                  <a:lnTo>
                    <a:pt x="3789515" y="512686"/>
                  </a:lnTo>
                  <a:lnTo>
                    <a:pt x="3783317" y="521652"/>
                  </a:lnTo>
                  <a:lnTo>
                    <a:pt x="3781044" y="532638"/>
                  </a:lnTo>
                  <a:lnTo>
                    <a:pt x="3783317" y="543636"/>
                  </a:lnTo>
                  <a:lnTo>
                    <a:pt x="3789515" y="552602"/>
                  </a:lnTo>
                  <a:lnTo>
                    <a:pt x="3798722" y="558634"/>
                  </a:lnTo>
                  <a:lnTo>
                    <a:pt x="3810000" y="560832"/>
                  </a:lnTo>
                  <a:lnTo>
                    <a:pt x="3821265" y="558634"/>
                  </a:lnTo>
                  <a:lnTo>
                    <a:pt x="3830472" y="552602"/>
                  </a:lnTo>
                  <a:lnTo>
                    <a:pt x="3836670" y="543636"/>
                  </a:lnTo>
                  <a:lnTo>
                    <a:pt x="3838956" y="532638"/>
                  </a:lnTo>
                  <a:close/>
                </a:path>
                <a:path w="9144000" h="641985">
                  <a:moveTo>
                    <a:pt x="4219956" y="532638"/>
                  </a:moveTo>
                  <a:lnTo>
                    <a:pt x="4217670" y="521652"/>
                  </a:lnTo>
                  <a:lnTo>
                    <a:pt x="4211472" y="512686"/>
                  </a:lnTo>
                  <a:lnTo>
                    <a:pt x="4202265" y="506653"/>
                  </a:lnTo>
                  <a:lnTo>
                    <a:pt x="4191000" y="504444"/>
                  </a:lnTo>
                  <a:lnTo>
                    <a:pt x="4179722" y="506653"/>
                  </a:lnTo>
                  <a:lnTo>
                    <a:pt x="4170515" y="512686"/>
                  </a:lnTo>
                  <a:lnTo>
                    <a:pt x="4164317" y="521652"/>
                  </a:lnTo>
                  <a:lnTo>
                    <a:pt x="4162044" y="532638"/>
                  </a:lnTo>
                  <a:lnTo>
                    <a:pt x="4164317" y="543636"/>
                  </a:lnTo>
                  <a:lnTo>
                    <a:pt x="4170515" y="552602"/>
                  </a:lnTo>
                  <a:lnTo>
                    <a:pt x="4179722" y="558634"/>
                  </a:lnTo>
                  <a:lnTo>
                    <a:pt x="4191000" y="560832"/>
                  </a:lnTo>
                  <a:lnTo>
                    <a:pt x="4202265" y="558634"/>
                  </a:lnTo>
                  <a:lnTo>
                    <a:pt x="4211472" y="552602"/>
                  </a:lnTo>
                  <a:lnTo>
                    <a:pt x="4217670" y="543636"/>
                  </a:lnTo>
                  <a:lnTo>
                    <a:pt x="4219956" y="532638"/>
                  </a:lnTo>
                  <a:close/>
                </a:path>
                <a:path w="9144000" h="641985">
                  <a:moveTo>
                    <a:pt x="4600956" y="252222"/>
                  </a:moveTo>
                  <a:lnTo>
                    <a:pt x="4598670" y="241236"/>
                  </a:lnTo>
                  <a:lnTo>
                    <a:pt x="4592472" y="232270"/>
                  </a:lnTo>
                  <a:lnTo>
                    <a:pt x="4583265" y="226237"/>
                  </a:lnTo>
                  <a:lnTo>
                    <a:pt x="4572000" y="224028"/>
                  </a:lnTo>
                  <a:lnTo>
                    <a:pt x="4560722" y="226237"/>
                  </a:lnTo>
                  <a:lnTo>
                    <a:pt x="4551515" y="232270"/>
                  </a:lnTo>
                  <a:lnTo>
                    <a:pt x="4545317" y="241236"/>
                  </a:lnTo>
                  <a:lnTo>
                    <a:pt x="4543044" y="252222"/>
                  </a:lnTo>
                  <a:lnTo>
                    <a:pt x="4545317" y="263220"/>
                  </a:lnTo>
                  <a:lnTo>
                    <a:pt x="4551515" y="272186"/>
                  </a:lnTo>
                  <a:lnTo>
                    <a:pt x="4560722" y="278218"/>
                  </a:lnTo>
                  <a:lnTo>
                    <a:pt x="4572000" y="280416"/>
                  </a:lnTo>
                  <a:lnTo>
                    <a:pt x="4583265" y="278218"/>
                  </a:lnTo>
                  <a:lnTo>
                    <a:pt x="4592472" y="272186"/>
                  </a:lnTo>
                  <a:lnTo>
                    <a:pt x="4598670" y="263220"/>
                  </a:lnTo>
                  <a:lnTo>
                    <a:pt x="4600956" y="252222"/>
                  </a:lnTo>
                  <a:close/>
                </a:path>
                <a:path w="9144000" h="641985">
                  <a:moveTo>
                    <a:pt x="4981956" y="128016"/>
                  </a:moveTo>
                  <a:lnTo>
                    <a:pt x="4979670" y="116751"/>
                  </a:lnTo>
                  <a:lnTo>
                    <a:pt x="4973472" y="107543"/>
                  </a:lnTo>
                  <a:lnTo>
                    <a:pt x="4964265" y="101346"/>
                  </a:lnTo>
                  <a:lnTo>
                    <a:pt x="4953000" y="99060"/>
                  </a:lnTo>
                  <a:lnTo>
                    <a:pt x="4941722" y="101346"/>
                  </a:lnTo>
                  <a:lnTo>
                    <a:pt x="4932515" y="107543"/>
                  </a:lnTo>
                  <a:lnTo>
                    <a:pt x="4926317" y="116751"/>
                  </a:lnTo>
                  <a:lnTo>
                    <a:pt x="4924044" y="128016"/>
                  </a:lnTo>
                  <a:lnTo>
                    <a:pt x="4926317" y="139293"/>
                  </a:lnTo>
                  <a:lnTo>
                    <a:pt x="4932515" y="148501"/>
                  </a:lnTo>
                  <a:lnTo>
                    <a:pt x="4941722" y="154698"/>
                  </a:lnTo>
                  <a:lnTo>
                    <a:pt x="4953000" y="156972"/>
                  </a:lnTo>
                  <a:lnTo>
                    <a:pt x="4964265" y="154698"/>
                  </a:lnTo>
                  <a:lnTo>
                    <a:pt x="4973472" y="148501"/>
                  </a:lnTo>
                  <a:lnTo>
                    <a:pt x="4979670" y="139293"/>
                  </a:lnTo>
                  <a:lnTo>
                    <a:pt x="4981956" y="128016"/>
                  </a:lnTo>
                  <a:close/>
                </a:path>
                <a:path w="9144000" h="641985">
                  <a:moveTo>
                    <a:pt x="5362956" y="356616"/>
                  </a:moveTo>
                  <a:lnTo>
                    <a:pt x="5360670" y="345351"/>
                  </a:lnTo>
                  <a:lnTo>
                    <a:pt x="5354472" y="336143"/>
                  </a:lnTo>
                  <a:lnTo>
                    <a:pt x="5345265" y="329946"/>
                  </a:lnTo>
                  <a:lnTo>
                    <a:pt x="5334000" y="327660"/>
                  </a:lnTo>
                  <a:lnTo>
                    <a:pt x="5322722" y="329946"/>
                  </a:lnTo>
                  <a:lnTo>
                    <a:pt x="5313515" y="336143"/>
                  </a:lnTo>
                  <a:lnTo>
                    <a:pt x="5307317" y="345351"/>
                  </a:lnTo>
                  <a:lnTo>
                    <a:pt x="5305044" y="356616"/>
                  </a:lnTo>
                  <a:lnTo>
                    <a:pt x="5307317" y="367893"/>
                  </a:lnTo>
                  <a:lnTo>
                    <a:pt x="5313515" y="377101"/>
                  </a:lnTo>
                  <a:lnTo>
                    <a:pt x="5322722" y="383298"/>
                  </a:lnTo>
                  <a:lnTo>
                    <a:pt x="5334000" y="385572"/>
                  </a:lnTo>
                  <a:lnTo>
                    <a:pt x="5345265" y="383298"/>
                  </a:lnTo>
                  <a:lnTo>
                    <a:pt x="5354472" y="377101"/>
                  </a:lnTo>
                  <a:lnTo>
                    <a:pt x="5360670" y="367893"/>
                  </a:lnTo>
                  <a:lnTo>
                    <a:pt x="5362956" y="356616"/>
                  </a:lnTo>
                  <a:close/>
                </a:path>
                <a:path w="9144000" h="641985">
                  <a:moveTo>
                    <a:pt x="5743956" y="356616"/>
                  </a:moveTo>
                  <a:lnTo>
                    <a:pt x="5741670" y="345351"/>
                  </a:lnTo>
                  <a:lnTo>
                    <a:pt x="5735472" y="336143"/>
                  </a:lnTo>
                  <a:lnTo>
                    <a:pt x="5726265" y="329946"/>
                  </a:lnTo>
                  <a:lnTo>
                    <a:pt x="5715000" y="327660"/>
                  </a:lnTo>
                  <a:lnTo>
                    <a:pt x="5703722" y="329946"/>
                  </a:lnTo>
                  <a:lnTo>
                    <a:pt x="5694515" y="336143"/>
                  </a:lnTo>
                  <a:lnTo>
                    <a:pt x="5688317" y="345351"/>
                  </a:lnTo>
                  <a:lnTo>
                    <a:pt x="5686044" y="356616"/>
                  </a:lnTo>
                  <a:lnTo>
                    <a:pt x="5688317" y="367893"/>
                  </a:lnTo>
                  <a:lnTo>
                    <a:pt x="5694515" y="377101"/>
                  </a:lnTo>
                  <a:lnTo>
                    <a:pt x="5703722" y="383298"/>
                  </a:lnTo>
                  <a:lnTo>
                    <a:pt x="5715000" y="385572"/>
                  </a:lnTo>
                  <a:lnTo>
                    <a:pt x="5726265" y="383298"/>
                  </a:lnTo>
                  <a:lnTo>
                    <a:pt x="5735472" y="377101"/>
                  </a:lnTo>
                  <a:lnTo>
                    <a:pt x="5741670" y="367893"/>
                  </a:lnTo>
                  <a:lnTo>
                    <a:pt x="5743956" y="356616"/>
                  </a:lnTo>
                  <a:close/>
                </a:path>
                <a:path w="9144000" h="641985">
                  <a:moveTo>
                    <a:pt x="6124956" y="432816"/>
                  </a:moveTo>
                  <a:lnTo>
                    <a:pt x="6122670" y="421551"/>
                  </a:lnTo>
                  <a:lnTo>
                    <a:pt x="6116472" y="412343"/>
                  </a:lnTo>
                  <a:lnTo>
                    <a:pt x="6107265" y="406146"/>
                  </a:lnTo>
                  <a:lnTo>
                    <a:pt x="6096000" y="403860"/>
                  </a:lnTo>
                  <a:lnTo>
                    <a:pt x="6084722" y="406146"/>
                  </a:lnTo>
                  <a:lnTo>
                    <a:pt x="6075515" y="412343"/>
                  </a:lnTo>
                  <a:lnTo>
                    <a:pt x="6069317" y="421551"/>
                  </a:lnTo>
                  <a:lnTo>
                    <a:pt x="6067044" y="432816"/>
                  </a:lnTo>
                  <a:lnTo>
                    <a:pt x="6069317" y="444093"/>
                  </a:lnTo>
                  <a:lnTo>
                    <a:pt x="6075515" y="453301"/>
                  </a:lnTo>
                  <a:lnTo>
                    <a:pt x="6084722" y="459498"/>
                  </a:lnTo>
                  <a:lnTo>
                    <a:pt x="6096000" y="461772"/>
                  </a:lnTo>
                  <a:lnTo>
                    <a:pt x="6107265" y="459498"/>
                  </a:lnTo>
                  <a:lnTo>
                    <a:pt x="6116472" y="453301"/>
                  </a:lnTo>
                  <a:lnTo>
                    <a:pt x="6122670" y="444093"/>
                  </a:lnTo>
                  <a:lnTo>
                    <a:pt x="6124956" y="432816"/>
                  </a:lnTo>
                  <a:close/>
                </a:path>
                <a:path w="9144000" h="641985">
                  <a:moveTo>
                    <a:pt x="6505956" y="313944"/>
                  </a:moveTo>
                  <a:lnTo>
                    <a:pt x="6503670" y="302679"/>
                  </a:lnTo>
                  <a:lnTo>
                    <a:pt x="6497472" y="293471"/>
                  </a:lnTo>
                  <a:lnTo>
                    <a:pt x="6488265" y="287274"/>
                  </a:lnTo>
                  <a:lnTo>
                    <a:pt x="6477000" y="284988"/>
                  </a:lnTo>
                  <a:lnTo>
                    <a:pt x="6465722" y="287274"/>
                  </a:lnTo>
                  <a:lnTo>
                    <a:pt x="6456515" y="293471"/>
                  </a:lnTo>
                  <a:lnTo>
                    <a:pt x="6450317" y="302679"/>
                  </a:lnTo>
                  <a:lnTo>
                    <a:pt x="6448044" y="313944"/>
                  </a:lnTo>
                  <a:lnTo>
                    <a:pt x="6450317" y="325221"/>
                  </a:lnTo>
                  <a:lnTo>
                    <a:pt x="6456515" y="334429"/>
                  </a:lnTo>
                  <a:lnTo>
                    <a:pt x="6465722" y="340626"/>
                  </a:lnTo>
                  <a:lnTo>
                    <a:pt x="6477000" y="342900"/>
                  </a:lnTo>
                  <a:lnTo>
                    <a:pt x="6488265" y="340626"/>
                  </a:lnTo>
                  <a:lnTo>
                    <a:pt x="6497472" y="334429"/>
                  </a:lnTo>
                  <a:lnTo>
                    <a:pt x="6503670" y="325221"/>
                  </a:lnTo>
                  <a:lnTo>
                    <a:pt x="6505956" y="313944"/>
                  </a:lnTo>
                  <a:close/>
                </a:path>
                <a:path w="9144000" h="641985">
                  <a:moveTo>
                    <a:pt x="6886956" y="608838"/>
                  </a:moveTo>
                  <a:lnTo>
                    <a:pt x="6884670" y="597852"/>
                  </a:lnTo>
                  <a:lnTo>
                    <a:pt x="6878472" y="588886"/>
                  </a:lnTo>
                  <a:lnTo>
                    <a:pt x="6869265" y="582853"/>
                  </a:lnTo>
                  <a:lnTo>
                    <a:pt x="6858000" y="580644"/>
                  </a:lnTo>
                  <a:lnTo>
                    <a:pt x="6846722" y="582853"/>
                  </a:lnTo>
                  <a:lnTo>
                    <a:pt x="6837515" y="588886"/>
                  </a:lnTo>
                  <a:lnTo>
                    <a:pt x="6831317" y="597852"/>
                  </a:lnTo>
                  <a:lnTo>
                    <a:pt x="6829044" y="608838"/>
                  </a:lnTo>
                  <a:lnTo>
                    <a:pt x="6831317" y="619836"/>
                  </a:lnTo>
                  <a:lnTo>
                    <a:pt x="6837515" y="628802"/>
                  </a:lnTo>
                  <a:lnTo>
                    <a:pt x="6846722" y="634834"/>
                  </a:lnTo>
                  <a:lnTo>
                    <a:pt x="6858000" y="637032"/>
                  </a:lnTo>
                  <a:lnTo>
                    <a:pt x="6869265" y="634834"/>
                  </a:lnTo>
                  <a:lnTo>
                    <a:pt x="6878472" y="628802"/>
                  </a:lnTo>
                  <a:lnTo>
                    <a:pt x="6884670" y="619836"/>
                  </a:lnTo>
                  <a:lnTo>
                    <a:pt x="6886956" y="608838"/>
                  </a:lnTo>
                  <a:close/>
                </a:path>
                <a:path w="9144000" h="641985">
                  <a:moveTo>
                    <a:pt x="7267956" y="608838"/>
                  </a:moveTo>
                  <a:lnTo>
                    <a:pt x="7265670" y="597852"/>
                  </a:lnTo>
                  <a:lnTo>
                    <a:pt x="7259472" y="588886"/>
                  </a:lnTo>
                  <a:lnTo>
                    <a:pt x="7250265" y="582853"/>
                  </a:lnTo>
                  <a:lnTo>
                    <a:pt x="7239000" y="580644"/>
                  </a:lnTo>
                  <a:lnTo>
                    <a:pt x="7227722" y="582853"/>
                  </a:lnTo>
                  <a:lnTo>
                    <a:pt x="7218515" y="588886"/>
                  </a:lnTo>
                  <a:lnTo>
                    <a:pt x="7212317" y="597852"/>
                  </a:lnTo>
                  <a:lnTo>
                    <a:pt x="7210044" y="608838"/>
                  </a:lnTo>
                  <a:lnTo>
                    <a:pt x="7212317" y="619836"/>
                  </a:lnTo>
                  <a:lnTo>
                    <a:pt x="7218515" y="628802"/>
                  </a:lnTo>
                  <a:lnTo>
                    <a:pt x="7227722" y="634834"/>
                  </a:lnTo>
                  <a:lnTo>
                    <a:pt x="7239000" y="637032"/>
                  </a:lnTo>
                  <a:lnTo>
                    <a:pt x="7250265" y="634834"/>
                  </a:lnTo>
                  <a:lnTo>
                    <a:pt x="7259472" y="628802"/>
                  </a:lnTo>
                  <a:lnTo>
                    <a:pt x="7265670" y="619836"/>
                  </a:lnTo>
                  <a:lnTo>
                    <a:pt x="7267956" y="608838"/>
                  </a:lnTo>
                  <a:close/>
                </a:path>
                <a:path w="9144000" h="641985">
                  <a:moveTo>
                    <a:pt x="7648956" y="28194"/>
                  </a:moveTo>
                  <a:lnTo>
                    <a:pt x="7646670" y="17208"/>
                  </a:lnTo>
                  <a:lnTo>
                    <a:pt x="7640472" y="8242"/>
                  </a:lnTo>
                  <a:lnTo>
                    <a:pt x="7631265" y="2209"/>
                  </a:lnTo>
                  <a:lnTo>
                    <a:pt x="7620000" y="0"/>
                  </a:lnTo>
                  <a:lnTo>
                    <a:pt x="7608722" y="2209"/>
                  </a:lnTo>
                  <a:lnTo>
                    <a:pt x="7599515" y="8242"/>
                  </a:lnTo>
                  <a:lnTo>
                    <a:pt x="7593317" y="17208"/>
                  </a:lnTo>
                  <a:lnTo>
                    <a:pt x="7591044" y="28194"/>
                  </a:lnTo>
                  <a:lnTo>
                    <a:pt x="7593317" y="39192"/>
                  </a:lnTo>
                  <a:lnTo>
                    <a:pt x="7599515" y="48158"/>
                  </a:lnTo>
                  <a:lnTo>
                    <a:pt x="7608722" y="54190"/>
                  </a:lnTo>
                  <a:lnTo>
                    <a:pt x="7620000" y="56388"/>
                  </a:lnTo>
                  <a:lnTo>
                    <a:pt x="7631265" y="54190"/>
                  </a:lnTo>
                  <a:lnTo>
                    <a:pt x="7640472" y="48158"/>
                  </a:lnTo>
                  <a:lnTo>
                    <a:pt x="7646670" y="39192"/>
                  </a:lnTo>
                  <a:lnTo>
                    <a:pt x="7648956" y="28194"/>
                  </a:lnTo>
                  <a:close/>
                </a:path>
                <a:path w="9144000" h="641985">
                  <a:moveTo>
                    <a:pt x="8029956" y="142494"/>
                  </a:moveTo>
                  <a:lnTo>
                    <a:pt x="8027670" y="131508"/>
                  </a:lnTo>
                  <a:lnTo>
                    <a:pt x="8021472" y="122542"/>
                  </a:lnTo>
                  <a:lnTo>
                    <a:pt x="8012265" y="116509"/>
                  </a:lnTo>
                  <a:lnTo>
                    <a:pt x="8001000" y="114300"/>
                  </a:lnTo>
                  <a:lnTo>
                    <a:pt x="7989722" y="116509"/>
                  </a:lnTo>
                  <a:lnTo>
                    <a:pt x="7980515" y="122542"/>
                  </a:lnTo>
                  <a:lnTo>
                    <a:pt x="7974317" y="131508"/>
                  </a:lnTo>
                  <a:lnTo>
                    <a:pt x="7972044" y="142494"/>
                  </a:lnTo>
                  <a:lnTo>
                    <a:pt x="7974317" y="153492"/>
                  </a:lnTo>
                  <a:lnTo>
                    <a:pt x="7980515" y="162458"/>
                  </a:lnTo>
                  <a:lnTo>
                    <a:pt x="7989722" y="168490"/>
                  </a:lnTo>
                  <a:lnTo>
                    <a:pt x="8001000" y="170688"/>
                  </a:lnTo>
                  <a:lnTo>
                    <a:pt x="8012265" y="168490"/>
                  </a:lnTo>
                  <a:lnTo>
                    <a:pt x="8021472" y="162458"/>
                  </a:lnTo>
                  <a:lnTo>
                    <a:pt x="8027670" y="153492"/>
                  </a:lnTo>
                  <a:lnTo>
                    <a:pt x="8029956" y="142494"/>
                  </a:lnTo>
                  <a:close/>
                </a:path>
                <a:path w="9144000" h="641985">
                  <a:moveTo>
                    <a:pt x="8410956" y="142494"/>
                  </a:moveTo>
                  <a:lnTo>
                    <a:pt x="8408670" y="131508"/>
                  </a:lnTo>
                  <a:lnTo>
                    <a:pt x="8402472" y="122542"/>
                  </a:lnTo>
                  <a:lnTo>
                    <a:pt x="8393265" y="116509"/>
                  </a:lnTo>
                  <a:lnTo>
                    <a:pt x="8382000" y="114300"/>
                  </a:lnTo>
                  <a:lnTo>
                    <a:pt x="8370722" y="116509"/>
                  </a:lnTo>
                  <a:lnTo>
                    <a:pt x="8361515" y="122542"/>
                  </a:lnTo>
                  <a:lnTo>
                    <a:pt x="8355317" y="131508"/>
                  </a:lnTo>
                  <a:lnTo>
                    <a:pt x="8353044" y="142494"/>
                  </a:lnTo>
                  <a:lnTo>
                    <a:pt x="8355317" y="153492"/>
                  </a:lnTo>
                  <a:lnTo>
                    <a:pt x="8361515" y="162458"/>
                  </a:lnTo>
                  <a:lnTo>
                    <a:pt x="8370722" y="168490"/>
                  </a:lnTo>
                  <a:lnTo>
                    <a:pt x="8382000" y="170688"/>
                  </a:lnTo>
                  <a:lnTo>
                    <a:pt x="8393265" y="168490"/>
                  </a:lnTo>
                  <a:lnTo>
                    <a:pt x="8402472" y="162458"/>
                  </a:lnTo>
                  <a:lnTo>
                    <a:pt x="8408670" y="153492"/>
                  </a:lnTo>
                  <a:lnTo>
                    <a:pt x="8410956" y="142494"/>
                  </a:lnTo>
                  <a:close/>
                </a:path>
                <a:path w="9144000" h="641985">
                  <a:moveTo>
                    <a:pt x="8791956" y="142494"/>
                  </a:moveTo>
                  <a:lnTo>
                    <a:pt x="8789670" y="131508"/>
                  </a:lnTo>
                  <a:lnTo>
                    <a:pt x="8783472" y="122542"/>
                  </a:lnTo>
                  <a:lnTo>
                    <a:pt x="8774265" y="116509"/>
                  </a:lnTo>
                  <a:lnTo>
                    <a:pt x="8763000" y="114300"/>
                  </a:lnTo>
                  <a:lnTo>
                    <a:pt x="8751722" y="116509"/>
                  </a:lnTo>
                  <a:lnTo>
                    <a:pt x="8742515" y="122542"/>
                  </a:lnTo>
                  <a:lnTo>
                    <a:pt x="8736317" y="131508"/>
                  </a:lnTo>
                  <a:lnTo>
                    <a:pt x="8734044" y="142494"/>
                  </a:lnTo>
                  <a:lnTo>
                    <a:pt x="8736317" y="153492"/>
                  </a:lnTo>
                  <a:lnTo>
                    <a:pt x="8742515" y="162458"/>
                  </a:lnTo>
                  <a:lnTo>
                    <a:pt x="8751722" y="168490"/>
                  </a:lnTo>
                  <a:lnTo>
                    <a:pt x="8763000" y="170688"/>
                  </a:lnTo>
                  <a:lnTo>
                    <a:pt x="8774265" y="168490"/>
                  </a:lnTo>
                  <a:lnTo>
                    <a:pt x="8783472" y="162458"/>
                  </a:lnTo>
                  <a:lnTo>
                    <a:pt x="8789670" y="153492"/>
                  </a:lnTo>
                  <a:lnTo>
                    <a:pt x="8791956" y="142494"/>
                  </a:lnTo>
                  <a:close/>
                </a:path>
                <a:path w="9144000" h="641985">
                  <a:moveTo>
                    <a:pt x="9144000" y="428231"/>
                  </a:moveTo>
                  <a:lnTo>
                    <a:pt x="9138514" y="431914"/>
                  </a:lnTo>
                  <a:lnTo>
                    <a:pt x="9132481" y="440880"/>
                  </a:lnTo>
                  <a:lnTo>
                    <a:pt x="9130284" y="451866"/>
                  </a:lnTo>
                  <a:lnTo>
                    <a:pt x="9132481" y="462864"/>
                  </a:lnTo>
                  <a:lnTo>
                    <a:pt x="9138514" y="471830"/>
                  </a:lnTo>
                  <a:lnTo>
                    <a:pt x="9144000" y="475513"/>
                  </a:lnTo>
                  <a:lnTo>
                    <a:pt x="9144000" y="428231"/>
                  </a:lnTo>
                  <a:close/>
                </a:path>
              </a:pathLst>
            </a:custGeom>
            <a:solidFill>
              <a:srgbClr val="3B78D7"/>
            </a:solidFill>
          </p:spPr>
          <p:txBody>
            <a:bodyPr wrap="square" lIns="0" tIns="0" rIns="0" bIns="0" rtlCol="0"/>
            <a:lstStyle/>
            <a:p>
              <a:endParaRPr/>
            </a:p>
          </p:txBody>
        </p:sp>
        <p:sp>
          <p:nvSpPr>
            <p:cNvPr id="35" name="object 35"/>
            <p:cNvSpPr/>
            <p:nvPr/>
          </p:nvSpPr>
          <p:spPr>
            <a:xfrm>
              <a:off x="1085088" y="2077211"/>
              <a:ext cx="3926204" cy="471170"/>
            </a:xfrm>
            <a:custGeom>
              <a:avLst/>
              <a:gdLst/>
              <a:ahLst/>
              <a:cxnLst/>
              <a:rect l="l" t="t" r="r" b="b"/>
              <a:pathLst>
                <a:path w="3926204" h="471169">
                  <a:moveTo>
                    <a:pt x="1905000" y="128015"/>
                  </a:moveTo>
                  <a:lnTo>
                    <a:pt x="1909548" y="105465"/>
                  </a:lnTo>
                  <a:lnTo>
                    <a:pt x="1921954" y="87058"/>
                  </a:lnTo>
                  <a:lnTo>
                    <a:pt x="1940361" y="74652"/>
                  </a:lnTo>
                  <a:lnTo>
                    <a:pt x="1962912" y="70104"/>
                  </a:lnTo>
                  <a:lnTo>
                    <a:pt x="1985462" y="74652"/>
                  </a:lnTo>
                  <a:lnTo>
                    <a:pt x="2003869" y="87058"/>
                  </a:lnTo>
                  <a:lnTo>
                    <a:pt x="2016275" y="105465"/>
                  </a:lnTo>
                  <a:lnTo>
                    <a:pt x="2020824" y="128015"/>
                  </a:lnTo>
                  <a:lnTo>
                    <a:pt x="2016275" y="150566"/>
                  </a:lnTo>
                  <a:lnTo>
                    <a:pt x="2003869" y="168973"/>
                  </a:lnTo>
                  <a:lnTo>
                    <a:pt x="1985462" y="181379"/>
                  </a:lnTo>
                  <a:lnTo>
                    <a:pt x="1962912" y="185927"/>
                  </a:lnTo>
                  <a:lnTo>
                    <a:pt x="1940361" y="181379"/>
                  </a:lnTo>
                  <a:lnTo>
                    <a:pt x="1921954" y="168973"/>
                  </a:lnTo>
                  <a:lnTo>
                    <a:pt x="1909548" y="150566"/>
                  </a:lnTo>
                  <a:lnTo>
                    <a:pt x="1905000" y="128015"/>
                  </a:lnTo>
                  <a:close/>
                </a:path>
                <a:path w="3926204" h="471169">
                  <a:moveTo>
                    <a:pt x="0" y="413765"/>
                  </a:moveTo>
                  <a:lnTo>
                    <a:pt x="4551" y="391495"/>
                  </a:lnTo>
                  <a:lnTo>
                    <a:pt x="16964" y="373332"/>
                  </a:lnTo>
                  <a:lnTo>
                    <a:pt x="35372" y="361098"/>
                  </a:lnTo>
                  <a:lnTo>
                    <a:pt x="57912" y="356615"/>
                  </a:lnTo>
                  <a:lnTo>
                    <a:pt x="80451" y="361098"/>
                  </a:lnTo>
                  <a:lnTo>
                    <a:pt x="98859" y="373332"/>
                  </a:lnTo>
                  <a:lnTo>
                    <a:pt x="111272" y="391495"/>
                  </a:lnTo>
                  <a:lnTo>
                    <a:pt x="115824" y="413765"/>
                  </a:lnTo>
                  <a:lnTo>
                    <a:pt x="111272" y="436036"/>
                  </a:lnTo>
                  <a:lnTo>
                    <a:pt x="98859" y="454199"/>
                  </a:lnTo>
                  <a:lnTo>
                    <a:pt x="80451" y="466433"/>
                  </a:lnTo>
                  <a:lnTo>
                    <a:pt x="57912" y="470915"/>
                  </a:lnTo>
                  <a:lnTo>
                    <a:pt x="35372" y="466433"/>
                  </a:lnTo>
                  <a:lnTo>
                    <a:pt x="16964" y="454199"/>
                  </a:lnTo>
                  <a:lnTo>
                    <a:pt x="4551" y="436036"/>
                  </a:lnTo>
                  <a:lnTo>
                    <a:pt x="0" y="413765"/>
                  </a:lnTo>
                  <a:close/>
                </a:path>
                <a:path w="3926204" h="471169">
                  <a:moveTo>
                    <a:pt x="3810000" y="57150"/>
                  </a:moveTo>
                  <a:lnTo>
                    <a:pt x="3814548" y="34879"/>
                  </a:lnTo>
                  <a:lnTo>
                    <a:pt x="3826954" y="16716"/>
                  </a:lnTo>
                  <a:lnTo>
                    <a:pt x="3845361" y="4482"/>
                  </a:lnTo>
                  <a:lnTo>
                    <a:pt x="3867912" y="0"/>
                  </a:lnTo>
                  <a:lnTo>
                    <a:pt x="3890462" y="4482"/>
                  </a:lnTo>
                  <a:lnTo>
                    <a:pt x="3908869" y="16716"/>
                  </a:lnTo>
                  <a:lnTo>
                    <a:pt x="3921275" y="34879"/>
                  </a:lnTo>
                  <a:lnTo>
                    <a:pt x="3925824" y="57150"/>
                  </a:lnTo>
                  <a:lnTo>
                    <a:pt x="3921275" y="79420"/>
                  </a:lnTo>
                  <a:lnTo>
                    <a:pt x="3908869" y="97583"/>
                  </a:lnTo>
                  <a:lnTo>
                    <a:pt x="3890462" y="109817"/>
                  </a:lnTo>
                  <a:lnTo>
                    <a:pt x="3867912" y="114300"/>
                  </a:lnTo>
                  <a:lnTo>
                    <a:pt x="3845361" y="109817"/>
                  </a:lnTo>
                  <a:lnTo>
                    <a:pt x="3826954" y="97583"/>
                  </a:lnTo>
                  <a:lnTo>
                    <a:pt x="3814548" y="79420"/>
                  </a:lnTo>
                  <a:lnTo>
                    <a:pt x="3810000" y="57150"/>
                  </a:lnTo>
                  <a:close/>
                </a:path>
              </a:pathLst>
            </a:custGeom>
            <a:ln w="9525">
              <a:solidFill>
                <a:srgbClr val="3B78D7"/>
              </a:solidFill>
            </a:ln>
          </p:spPr>
          <p:txBody>
            <a:bodyPr wrap="square" lIns="0" tIns="0" rIns="0" bIns="0" rtlCol="0"/>
            <a:lstStyle/>
            <a:p>
              <a:endParaRPr/>
            </a:p>
          </p:txBody>
        </p:sp>
        <p:pic>
          <p:nvPicPr>
            <p:cNvPr id="36" name="object 36"/>
            <p:cNvPicPr/>
            <p:nvPr/>
          </p:nvPicPr>
          <p:blipFill>
            <a:blip r:embed="rId6" cstate="print"/>
            <a:stretch>
              <a:fillRect/>
            </a:stretch>
          </p:blipFill>
          <p:spPr>
            <a:xfrm>
              <a:off x="8685624" y="1876488"/>
              <a:ext cx="151225" cy="176530"/>
            </a:xfrm>
            <a:prstGeom prst="rect">
              <a:avLst/>
            </a:prstGeom>
          </p:spPr>
        </p:pic>
      </p:grpSp>
      <p:sp>
        <p:nvSpPr>
          <p:cNvPr id="37" name="object 37"/>
          <p:cNvSpPr txBox="1"/>
          <p:nvPr/>
        </p:nvSpPr>
        <p:spPr>
          <a:xfrm>
            <a:off x="552453" y="3501948"/>
            <a:ext cx="8369296" cy="1270220"/>
          </a:xfrm>
          <a:prstGeom prst="rect">
            <a:avLst/>
          </a:prstGeom>
        </p:spPr>
        <p:txBody>
          <a:bodyPr vert="horz" wrap="square" lIns="0" tIns="13335" rIns="0" bIns="0" rtlCol="0">
            <a:spAutoFit/>
          </a:bodyPr>
          <a:lstStyle/>
          <a:p>
            <a:pPr marL="12700">
              <a:lnSpc>
                <a:spcPct val="100000"/>
              </a:lnSpc>
              <a:spcBef>
                <a:spcPts val="105"/>
              </a:spcBef>
              <a:tabLst>
                <a:tab pos="2743835" algn="l"/>
              </a:tabLst>
            </a:pPr>
            <a:r>
              <a:rPr lang="en-US" sz="4400" b="1" spc="-335" dirty="0">
                <a:solidFill>
                  <a:srgbClr val="FFFFFF"/>
                </a:solidFill>
                <a:latin typeface="Trebuchet MS"/>
                <a:cs typeface="Trebuchet MS"/>
              </a:rPr>
              <a:t>Lecture 15</a:t>
            </a:r>
            <a:r>
              <a:rPr sz="4400" b="1" dirty="0">
                <a:solidFill>
                  <a:srgbClr val="FFFFFF"/>
                </a:solidFill>
                <a:latin typeface="Trebuchet MS"/>
                <a:cs typeface="Trebuchet MS"/>
              </a:rPr>
              <a:t>	</a:t>
            </a:r>
            <a:r>
              <a:rPr sz="4400" b="1" spc="-280" dirty="0">
                <a:solidFill>
                  <a:srgbClr val="FFFFFF"/>
                </a:solidFill>
                <a:latin typeface="Trebuchet MS"/>
                <a:cs typeface="Trebuchet MS"/>
              </a:rPr>
              <a:t>Machine</a:t>
            </a:r>
            <a:r>
              <a:rPr sz="4400" b="1" spc="-235" dirty="0">
                <a:solidFill>
                  <a:srgbClr val="FFFFFF"/>
                </a:solidFill>
                <a:latin typeface="Trebuchet MS"/>
                <a:cs typeface="Trebuchet MS"/>
              </a:rPr>
              <a:t> </a:t>
            </a:r>
            <a:r>
              <a:rPr sz="4400" b="1" spc="-285" dirty="0">
                <a:solidFill>
                  <a:srgbClr val="FFFFFF"/>
                </a:solidFill>
                <a:latin typeface="Trebuchet MS"/>
                <a:cs typeface="Trebuchet MS"/>
              </a:rPr>
              <a:t>Learning</a:t>
            </a:r>
            <a:r>
              <a:rPr sz="4400" b="1" spc="-240" dirty="0">
                <a:solidFill>
                  <a:srgbClr val="FFFFFF"/>
                </a:solidFill>
                <a:latin typeface="Trebuchet MS"/>
                <a:cs typeface="Trebuchet MS"/>
              </a:rPr>
              <a:t> </a:t>
            </a:r>
            <a:r>
              <a:rPr sz="4400" b="1" spc="-65" dirty="0">
                <a:solidFill>
                  <a:srgbClr val="FFFFFF"/>
                </a:solidFill>
                <a:latin typeface="Trebuchet MS"/>
                <a:cs typeface="Trebuchet MS"/>
              </a:rPr>
              <a:t>(I</a:t>
            </a:r>
            <a:r>
              <a:rPr lang="en-US" altLang="zh-CN" sz="4400" b="1" spc="-65" dirty="0">
                <a:solidFill>
                  <a:srgbClr val="FFFFFF"/>
                </a:solidFill>
                <a:latin typeface="Trebuchet MS"/>
                <a:cs typeface="Trebuchet MS"/>
              </a:rPr>
              <a:t>I</a:t>
            </a:r>
            <a:r>
              <a:rPr sz="4400" b="1" spc="-65" dirty="0">
                <a:solidFill>
                  <a:srgbClr val="FFFFFF"/>
                </a:solidFill>
                <a:latin typeface="Trebuchet MS"/>
                <a:cs typeface="Trebuchet MS"/>
              </a:rPr>
              <a:t>)</a:t>
            </a:r>
            <a:endParaRPr sz="4400" dirty="0">
              <a:latin typeface="Trebuchet MS"/>
              <a:cs typeface="Trebuchet MS"/>
            </a:endParaRPr>
          </a:p>
          <a:p>
            <a:pPr marL="6280150" marR="6350" indent="188595" algn="r">
              <a:lnSpc>
                <a:spcPct val="100000"/>
              </a:lnSpc>
              <a:spcBef>
                <a:spcPts val="95"/>
              </a:spcBef>
            </a:pPr>
            <a:r>
              <a:rPr lang="en-US" sz="1800" b="1" spc="-60" dirty="0">
                <a:solidFill>
                  <a:srgbClr val="FFFFFF"/>
                </a:solidFill>
                <a:latin typeface="Trebuchet MS"/>
                <a:cs typeface="Trebuchet MS"/>
              </a:rPr>
              <a:t>Wenzheng L</a:t>
            </a:r>
            <a:r>
              <a:rPr lang="en-US" altLang="zh-CN" sz="1800" b="1" spc="-60" dirty="0">
                <a:solidFill>
                  <a:srgbClr val="FFFFFF"/>
                </a:solidFill>
                <a:latin typeface="Trebuchet MS"/>
                <a:cs typeface="Trebuchet MS"/>
              </a:rPr>
              <a:t>i</a:t>
            </a:r>
            <a:endParaRPr lang="en-US" sz="1800" b="1" spc="-60" dirty="0">
              <a:solidFill>
                <a:srgbClr val="FFFFFF"/>
              </a:solidFill>
              <a:latin typeface="Trebuchet MS"/>
              <a:cs typeface="Trebuchet MS"/>
            </a:endParaRPr>
          </a:p>
          <a:p>
            <a:pPr marL="6280150" marR="6350" indent="188595" algn="r">
              <a:lnSpc>
                <a:spcPct val="100000"/>
              </a:lnSpc>
              <a:spcBef>
                <a:spcPts val="95"/>
              </a:spcBef>
            </a:pPr>
            <a:endParaRPr lang="en-US" sz="1800" b="1" spc="-60" dirty="0">
              <a:solidFill>
                <a:srgbClr val="FFFFFF"/>
              </a:solidFill>
              <a:latin typeface="Trebuchet MS"/>
              <a:cs typeface="Trebuchet MS"/>
            </a:endParaRPr>
          </a:p>
        </p:txBody>
      </p:sp>
      <p:sp>
        <p:nvSpPr>
          <p:cNvPr id="38" name="object 38"/>
          <p:cNvSpPr txBox="1">
            <a:spLocks noGrp="1"/>
          </p:cNvSpPr>
          <p:nvPr>
            <p:ph type="title"/>
          </p:nvPr>
        </p:nvSpPr>
        <p:spPr>
          <a:xfrm>
            <a:off x="143052" y="139141"/>
            <a:ext cx="7382509" cy="1243289"/>
          </a:xfrm>
          <a:prstGeom prst="rect">
            <a:avLst/>
          </a:prstGeom>
        </p:spPr>
        <p:txBody>
          <a:bodyPr vert="horz" wrap="square" lIns="0" tIns="12065" rIns="0" bIns="0" rtlCol="0">
            <a:spAutoFit/>
          </a:bodyPr>
          <a:lstStyle/>
          <a:p>
            <a:pPr marL="12700">
              <a:lnSpc>
                <a:spcPct val="100000"/>
              </a:lnSpc>
              <a:spcBef>
                <a:spcPts val="95"/>
              </a:spcBef>
            </a:pPr>
            <a:r>
              <a:rPr sz="4000" spc="-229" dirty="0">
                <a:solidFill>
                  <a:srgbClr val="00B0F0"/>
                </a:solidFill>
              </a:rPr>
              <a:t>Introduction</a:t>
            </a:r>
            <a:r>
              <a:rPr sz="4000" spc="-170" dirty="0">
                <a:solidFill>
                  <a:srgbClr val="00B0F0"/>
                </a:solidFill>
              </a:rPr>
              <a:t> </a:t>
            </a:r>
            <a:r>
              <a:rPr sz="4000" spc="-254" dirty="0">
                <a:solidFill>
                  <a:srgbClr val="00B0F0"/>
                </a:solidFill>
              </a:rPr>
              <a:t>to</a:t>
            </a:r>
            <a:r>
              <a:rPr lang="en-US" sz="4000" spc="-254" dirty="0">
                <a:solidFill>
                  <a:srgbClr val="00B0F0"/>
                </a:solidFill>
              </a:rPr>
              <a:t> Urban Big Data and Machine Learning</a:t>
            </a:r>
            <a:endParaRPr sz="4000" dirty="0">
              <a:solidFill>
                <a:srgbClr val="00B0F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Which is classification problem? </a:t>
            </a:r>
          </a:p>
        </p:txBody>
      </p:sp>
      <p:sp>
        <p:nvSpPr>
          <p:cNvPr id="160" name="Google Shape;160;p28"/>
          <p:cNvSpPr txBox="1">
            <a:spLocks noGrp="1"/>
          </p:cNvSpPr>
          <p:nvPr>
            <p:ph type="body" idx="1"/>
          </p:nvPr>
        </p:nvSpPr>
        <p:spPr>
          <a:xfrm>
            <a:off x="311700" y="1468825"/>
            <a:ext cx="8452592"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t>An e-commerce company using labeled customer data to predict whether or not a customer will purchase a particular item</a:t>
            </a:r>
          </a:p>
          <a:p>
            <a:pPr marL="457200" lvl="0" indent="-317500" algn="l" rtl="0">
              <a:spcBef>
                <a:spcPts val="0"/>
              </a:spcBef>
              <a:spcAft>
                <a:spcPts val="0"/>
              </a:spcAft>
              <a:buSzPts val="1400"/>
              <a:buChar char="-"/>
            </a:pPr>
            <a:endParaRPr lang="en-US" sz="1400" dirty="0"/>
          </a:p>
          <a:p>
            <a:pPr marL="457200" lvl="0" indent="-317500" algn="l" rtl="0">
              <a:spcBef>
                <a:spcPts val="0"/>
              </a:spcBef>
              <a:spcAft>
                <a:spcPts val="0"/>
              </a:spcAft>
              <a:buSzPts val="1400"/>
              <a:buChar char="-"/>
            </a:pPr>
            <a:r>
              <a:rPr lang="en-US" sz="1400" dirty="0"/>
              <a:t>A restaurant using review data to ascribe positive or negative sentiment to a given review</a:t>
            </a:r>
          </a:p>
          <a:p>
            <a:pPr marL="457200" lvl="0" indent="-317500" algn="l" rtl="0">
              <a:spcBef>
                <a:spcPts val="0"/>
              </a:spcBef>
              <a:spcAft>
                <a:spcPts val="0"/>
              </a:spcAft>
              <a:buSzPts val="1400"/>
              <a:buChar char="-"/>
            </a:pPr>
            <a:endParaRPr lang="en-US" sz="1400" dirty="0"/>
          </a:p>
          <a:p>
            <a:pPr marL="457200" lvl="0" indent="-317500" algn="l" rtl="0">
              <a:spcBef>
                <a:spcPts val="0"/>
              </a:spcBef>
              <a:spcAft>
                <a:spcPts val="0"/>
              </a:spcAft>
              <a:buSzPts val="1400"/>
              <a:buChar char="-"/>
            </a:pPr>
            <a:r>
              <a:rPr lang="en-US" sz="1400" dirty="0"/>
              <a:t>A bike share company using time and weather data to predict the number of bikes being rented at any given hour</a:t>
            </a:r>
          </a:p>
          <a:p>
            <a:pPr marL="457200" lvl="0" indent="-317500" algn="l" rtl="0">
              <a:spcBef>
                <a:spcPts val="0"/>
              </a:spcBef>
              <a:spcAft>
                <a:spcPts val="0"/>
              </a:spcAft>
              <a:buSzPts val="1400"/>
              <a:buChar char="-"/>
            </a:pPr>
            <a:endParaRPr lang="en-US" sz="1400" dirty="0"/>
          </a:p>
        </p:txBody>
      </p:sp>
    </p:spTree>
    <p:extLst>
      <p:ext uri="{BB962C8B-B14F-4D97-AF65-F5344CB8AC3E}">
        <p14:creationId xmlns:p14="http://schemas.microsoft.com/office/powerpoint/2010/main" val="76552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Which is classification problem? </a:t>
            </a:r>
          </a:p>
        </p:txBody>
      </p:sp>
      <p:sp>
        <p:nvSpPr>
          <p:cNvPr id="160" name="Google Shape;160;p28"/>
          <p:cNvSpPr txBox="1">
            <a:spLocks noGrp="1"/>
          </p:cNvSpPr>
          <p:nvPr>
            <p:ph type="body" idx="1"/>
          </p:nvPr>
        </p:nvSpPr>
        <p:spPr>
          <a:xfrm>
            <a:off x="311700" y="1468825"/>
            <a:ext cx="8452592"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highlight>
                  <a:srgbClr val="FFFF00"/>
                </a:highlight>
              </a:rPr>
              <a:t>An e-commerce company using labeled customer data to predict whether or not a customer will purchase a particular item</a:t>
            </a:r>
          </a:p>
          <a:p>
            <a:pPr marL="457200" lvl="0" indent="-317500" algn="l" rtl="0">
              <a:spcBef>
                <a:spcPts val="0"/>
              </a:spcBef>
              <a:spcAft>
                <a:spcPts val="0"/>
              </a:spcAft>
              <a:buSzPts val="1400"/>
              <a:buChar char="-"/>
            </a:pPr>
            <a:endParaRPr lang="en-US" sz="1400" dirty="0">
              <a:highlight>
                <a:srgbClr val="FFFF00"/>
              </a:highlight>
            </a:endParaRPr>
          </a:p>
          <a:p>
            <a:pPr marL="457200" lvl="0" indent="-317500" algn="l" rtl="0">
              <a:spcBef>
                <a:spcPts val="0"/>
              </a:spcBef>
              <a:spcAft>
                <a:spcPts val="0"/>
              </a:spcAft>
              <a:buSzPts val="1400"/>
              <a:buChar char="-"/>
            </a:pPr>
            <a:r>
              <a:rPr lang="en-US" sz="1400" dirty="0">
                <a:highlight>
                  <a:srgbClr val="FFFF00"/>
                </a:highlight>
              </a:rPr>
              <a:t>A restaurant using review data to ascribe positive or negative sentiment to a given review</a:t>
            </a:r>
          </a:p>
          <a:p>
            <a:pPr marL="457200" lvl="0" indent="-317500" algn="l" rtl="0">
              <a:spcBef>
                <a:spcPts val="0"/>
              </a:spcBef>
              <a:spcAft>
                <a:spcPts val="0"/>
              </a:spcAft>
              <a:buSzPts val="1400"/>
              <a:buChar char="-"/>
            </a:pPr>
            <a:endParaRPr lang="en-US" sz="1400" dirty="0">
              <a:highlight>
                <a:srgbClr val="FFFF00"/>
              </a:highlight>
            </a:endParaRPr>
          </a:p>
          <a:p>
            <a:pPr marL="457200" lvl="0" indent="-317500" algn="l" rtl="0">
              <a:spcBef>
                <a:spcPts val="0"/>
              </a:spcBef>
              <a:spcAft>
                <a:spcPts val="0"/>
              </a:spcAft>
              <a:buSzPts val="1400"/>
              <a:buChar char="-"/>
            </a:pPr>
            <a:r>
              <a:rPr lang="en-US" sz="1400" dirty="0"/>
              <a:t>A bike share company using time and weather data to predict the number of bikes being rented at any given hour</a:t>
            </a:r>
          </a:p>
          <a:p>
            <a:pPr marL="457200" lvl="0" indent="-317500" algn="l" rtl="0">
              <a:spcBef>
                <a:spcPts val="0"/>
              </a:spcBef>
              <a:spcAft>
                <a:spcPts val="0"/>
              </a:spcAft>
              <a:buSzPts val="1400"/>
              <a:buChar char="-"/>
            </a:pPr>
            <a:endParaRPr lang="en-US" sz="1400" dirty="0"/>
          </a:p>
        </p:txBody>
      </p:sp>
    </p:spTree>
    <p:extLst>
      <p:ext uri="{BB962C8B-B14F-4D97-AF65-F5344CB8AC3E}">
        <p14:creationId xmlns:p14="http://schemas.microsoft.com/office/powerpoint/2010/main" val="3643292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Which is classification problem? </a:t>
            </a:r>
          </a:p>
        </p:txBody>
      </p:sp>
      <p:sp>
        <p:nvSpPr>
          <p:cNvPr id="160" name="Google Shape;160;p28"/>
          <p:cNvSpPr txBox="1">
            <a:spLocks noGrp="1"/>
          </p:cNvSpPr>
          <p:nvPr>
            <p:ph type="body" idx="1"/>
          </p:nvPr>
        </p:nvSpPr>
        <p:spPr>
          <a:xfrm>
            <a:off x="311700" y="1468825"/>
            <a:ext cx="8452592"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t>A regression problem is when we try to use any type (continuous or categorical) of data to predict outcomes that are continuous. </a:t>
            </a:r>
          </a:p>
          <a:p>
            <a:pPr marL="457200" lvl="0" indent="-317500" algn="l" rtl="0">
              <a:spcBef>
                <a:spcPts val="0"/>
              </a:spcBef>
              <a:spcAft>
                <a:spcPts val="0"/>
              </a:spcAft>
              <a:buSzPts val="1400"/>
              <a:buChar char="-"/>
            </a:pPr>
            <a:endParaRPr lang="en-US" sz="1400" dirty="0"/>
          </a:p>
        </p:txBody>
      </p:sp>
    </p:spTree>
    <p:extLst>
      <p:ext uri="{BB962C8B-B14F-4D97-AF65-F5344CB8AC3E}">
        <p14:creationId xmlns:p14="http://schemas.microsoft.com/office/powerpoint/2010/main" val="94494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Regression vs Classification</a:t>
            </a:r>
          </a:p>
        </p:txBody>
      </p:sp>
      <p:sp>
        <p:nvSpPr>
          <p:cNvPr id="160" name="Google Shape;160;p28"/>
          <p:cNvSpPr txBox="1">
            <a:spLocks noGrp="1"/>
          </p:cNvSpPr>
          <p:nvPr>
            <p:ph type="body" idx="1"/>
          </p:nvPr>
        </p:nvSpPr>
        <p:spPr>
          <a:xfrm>
            <a:off x="311700" y="1468825"/>
            <a:ext cx="8452592"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t>A regression problem is when we try to use any type (continuous or categorical) of data to predict outcomes that are continuous. </a:t>
            </a:r>
          </a:p>
          <a:p>
            <a:pPr marL="457200" lvl="0" indent="-317500" algn="l" rtl="0">
              <a:spcBef>
                <a:spcPts val="0"/>
              </a:spcBef>
              <a:spcAft>
                <a:spcPts val="0"/>
              </a:spcAft>
              <a:buSzPts val="1400"/>
              <a:buChar char="-"/>
            </a:pPr>
            <a:endParaRPr lang="en-US" sz="1400" dirty="0"/>
          </a:p>
          <a:p>
            <a:pPr marL="457200" lvl="0" indent="-317500" algn="l" rtl="0">
              <a:spcBef>
                <a:spcPts val="0"/>
              </a:spcBef>
              <a:spcAft>
                <a:spcPts val="0"/>
              </a:spcAft>
              <a:buSzPts val="1400"/>
              <a:buChar char="-"/>
            </a:pPr>
            <a:r>
              <a:rPr lang="en-US" sz="1400" dirty="0"/>
              <a:t>A classification problem is when we try to use any type (continuous or categorical) of data to predict outcomes that are categorical. </a:t>
            </a:r>
          </a:p>
          <a:p>
            <a:pPr marL="457200" lvl="0" indent="-317500" algn="l" rtl="0">
              <a:spcBef>
                <a:spcPts val="0"/>
              </a:spcBef>
              <a:spcAft>
                <a:spcPts val="0"/>
              </a:spcAft>
              <a:buSzPts val="1400"/>
              <a:buChar char="-"/>
            </a:pPr>
            <a:endParaRPr lang="en-US" sz="1400" dirty="0"/>
          </a:p>
        </p:txBody>
      </p:sp>
    </p:spTree>
    <p:extLst>
      <p:ext uri="{BB962C8B-B14F-4D97-AF65-F5344CB8AC3E}">
        <p14:creationId xmlns:p14="http://schemas.microsoft.com/office/powerpoint/2010/main" val="3321415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Once we have trained our model, i.e. described this function that best separates our two classes (in this case), we can use the model to generalize and make </a:t>
            </a:r>
            <a:r>
              <a:rPr lang="en-US" b="1" dirty="0"/>
              <a:t>new predictions</a:t>
            </a:r>
          </a:p>
          <a:p>
            <a:pPr>
              <a:buFontTx/>
              <a:buChar char="-"/>
            </a:pPr>
            <a:endParaRPr lang="en-US" dirty="0"/>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3">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3">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3818185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We typically split our data into </a:t>
            </a:r>
            <a:r>
              <a:rPr lang="en-US" b="1" dirty="0"/>
              <a:t>train</a:t>
            </a:r>
            <a:r>
              <a:rPr lang="en-US" dirty="0"/>
              <a:t> and </a:t>
            </a:r>
            <a:r>
              <a:rPr lang="en-US" b="1" dirty="0"/>
              <a:t>test</a:t>
            </a:r>
            <a:r>
              <a:rPr lang="en-US" dirty="0"/>
              <a:t> sets to evaluate the performance of a model. </a:t>
            </a:r>
          </a:p>
          <a:p>
            <a:pPr>
              <a:buFontTx/>
              <a:buChar char="-"/>
            </a:pPr>
            <a:endParaRPr lang="en-US" dirty="0"/>
          </a:p>
          <a:p>
            <a:pPr>
              <a:buFontTx/>
              <a:buChar char="-"/>
            </a:pPr>
            <a:r>
              <a:rPr lang="en-US" dirty="0"/>
              <a:t>The training set is used to find the model</a:t>
            </a:r>
          </a:p>
          <a:p>
            <a:pPr>
              <a:buFontTx/>
              <a:buChar char="-"/>
            </a:pPr>
            <a:endParaRPr lang="en-US" dirty="0"/>
          </a:p>
          <a:p>
            <a:pPr>
              <a:buFontTx/>
              <a:buChar char="-"/>
            </a:pPr>
            <a:r>
              <a:rPr lang="en-US" dirty="0"/>
              <a:t>The test set is used to evaluate the performance</a:t>
            </a:r>
          </a:p>
          <a:p>
            <a:pPr>
              <a:buFontTx/>
              <a:buChar char="-"/>
            </a:pPr>
            <a:endParaRPr lang="en-US" dirty="0"/>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152035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We want to give the model new, unseen data. </a:t>
            </a:r>
          </a:p>
          <a:p>
            <a:pPr>
              <a:buFontTx/>
              <a:buChar char="-"/>
            </a:pPr>
            <a:endParaRPr lang="en-US" dirty="0"/>
          </a:p>
          <a:p>
            <a:pPr>
              <a:buFontTx/>
              <a:buChar char="-"/>
            </a:pPr>
            <a:r>
              <a:rPr lang="en-US" dirty="0"/>
              <a:t>We do this to ensure the model can generalize well. </a:t>
            </a:r>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1317843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How do we divide the train and test set? No one-size-fits-all rule. </a:t>
            </a:r>
          </a:p>
          <a:p>
            <a:pPr>
              <a:buFontTx/>
              <a:buChar char="-"/>
            </a:pPr>
            <a:endParaRPr lang="en-US" dirty="0"/>
          </a:p>
          <a:p>
            <a:pPr>
              <a:buFontTx/>
              <a:buChar char="-"/>
            </a:pPr>
            <a:r>
              <a:rPr lang="en-US" dirty="0"/>
              <a:t>A common breakdown is 70/30 or 80/20 train vs test</a:t>
            </a:r>
          </a:p>
          <a:p>
            <a:pPr>
              <a:buFontTx/>
              <a:buChar char="-"/>
            </a:pPr>
            <a:endParaRPr lang="en-US" dirty="0"/>
          </a:p>
          <a:p>
            <a:pPr>
              <a:buFontTx/>
              <a:buChar char="-"/>
            </a:pPr>
            <a:endParaRPr lang="en-US" dirty="0"/>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2950841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The split might be determined by:</a:t>
            </a:r>
          </a:p>
          <a:p>
            <a:pPr>
              <a:buFontTx/>
              <a:buChar char="-"/>
            </a:pPr>
            <a:r>
              <a:rPr lang="en-US" dirty="0"/>
              <a:t> </a:t>
            </a:r>
          </a:p>
          <a:p>
            <a:pPr>
              <a:buFontTx/>
              <a:buChar char="-"/>
            </a:pPr>
            <a:r>
              <a:rPr lang="en-US" dirty="0"/>
              <a:t>How big the overall data is. If the data is already pretty small, then you might want a larger training set to get enough data to learn. </a:t>
            </a:r>
          </a:p>
          <a:p>
            <a:pPr>
              <a:buFontTx/>
              <a:buChar char="-"/>
            </a:pPr>
            <a:endParaRPr lang="en-US" dirty="0"/>
          </a:p>
          <a:p>
            <a:pPr>
              <a:buFontTx/>
              <a:buChar char="-"/>
            </a:pPr>
            <a:r>
              <a:rPr lang="en-US" dirty="0"/>
              <a:t>If the data is large, perhaps a smaller split is fine.  </a:t>
            </a:r>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343992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D314-A6F1-74AA-11A5-A960B29535A3}"/>
              </a:ext>
            </a:extLst>
          </p:cNvPr>
          <p:cNvSpPr>
            <a:spLocks noGrp="1"/>
          </p:cNvSpPr>
          <p:nvPr>
            <p:ph type="title"/>
          </p:nvPr>
        </p:nvSpPr>
        <p:spPr/>
        <p:txBody>
          <a:bodyPr/>
          <a:lstStyle/>
          <a:p>
            <a:r>
              <a:rPr lang="en-US" dirty="0"/>
              <a:t>Model Validation: Train-Test Split</a:t>
            </a:r>
          </a:p>
        </p:txBody>
      </p:sp>
      <p:sp>
        <p:nvSpPr>
          <p:cNvPr id="3" name="Text Placeholder 2">
            <a:extLst>
              <a:ext uri="{FF2B5EF4-FFF2-40B4-BE49-F238E27FC236}">
                <a16:creationId xmlns:a16="http://schemas.microsoft.com/office/drawing/2014/main" id="{43207B0C-E6A1-D5CF-A5BC-9D6B1572D987}"/>
              </a:ext>
            </a:extLst>
          </p:cNvPr>
          <p:cNvSpPr>
            <a:spLocks noGrp="1"/>
          </p:cNvSpPr>
          <p:nvPr>
            <p:ph type="body" idx="1"/>
          </p:nvPr>
        </p:nvSpPr>
        <p:spPr>
          <a:xfrm>
            <a:off x="311700" y="1468825"/>
            <a:ext cx="4260300" cy="3099900"/>
          </a:xfrm>
        </p:spPr>
        <p:txBody>
          <a:bodyPr/>
          <a:lstStyle/>
          <a:p>
            <a:pPr>
              <a:buFontTx/>
              <a:buChar char="-"/>
            </a:pPr>
            <a:r>
              <a:rPr lang="en-US" dirty="0"/>
              <a:t>You need to make sure your training data is representative of the larger sample.</a:t>
            </a:r>
          </a:p>
        </p:txBody>
      </p:sp>
      <p:pic>
        <p:nvPicPr>
          <p:cNvPr id="6" name="Google Shape;162;p28">
            <a:extLst>
              <a:ext uri="{FF2B5EF4-FFF2-40B4-BE49-F238E27FC236}">
                <a16:creationId xmlns:a16="http://schemas.microsoft.com/office/drawing/2014/main" id="{13BC894A-E9F6-D1D4-457E-20FEF6FA3D3E}"/>
              </a:ext>
            </a:extLst>
          </p:cNvPr>
          <p:cNvPicPr preferRelativeResize="0"/>
          <p:nvPr/>
        </p:nvPicPr>
        <p:blipFill>
          <a:blip r:embed="rId2">
            <a:alphaModFix/>
          </a:blip>
          <a:stretch>
            <a:fillRect/>
          </a:stretch>
        </p:blipFill>
        <p:spPr>
          <a:xfrm>
            <a:off x="4482300" y="1468825"/>
            <a:ext cx="4509300" cy="3381975"/>
          </a:xfrm>
          <a:prstGeom prst="rect">
            <a:avLst/>
          </a:prstGeom>
          <a:noFill/>
          <a:ln>
            <a:noFill/>
          </a:ln>
        </p:spPr>
      </p:pic>
      <p:pic>
        <p:nvPicPr>
          <p:cNvPr id="7" name="Google Shape;162;p28">
            <a:extLst>
              <a:ext uri="{FF2B5EF4-FFF2-40B4-BE49-F238E27FC236}">
                <a16:creationId xmlns:a16="http://schemas.microsoft.com/office/drawing/2014/main" id="{EDD88B8C-B999-B1C6-0209-5A215BFDA8CF}"/>
              </a:ext>
            </a:extLst>
          </p:cNvPr>
          <p:cNvPicPr preferRelativeResize="0"/>
          <p:nvPr/>
        </p:nvPicPr>
        <p:blipFill>
          <a:blip r:embed="rId2">
            <a:alphaModFix/>
          </a:blip>
          <a:stretch>
            <a:fillRect/>
          </a:stretch>
        </p:blipFill>
        <p:spPr>
          <a:xfrm>
            <a:off x="4634700" y="1621225"/>
            <a:ext cx="4509300" cy="3381975"/>
          </a:xfrm>
          <a:prstGeom prst="rect">
            <a:avLst/>
          </a:prstGeom>
          <a:noFill/>
          <a:ln>
            <a:noFill/>
          </a:ln>
        </p:spPr>
      </p:pic>
    </p:spTree>
    <p:extLst>
      <p:ext uri="{BB962C8B-B14F-4D97-AF65-F5344CB8AC3E}">
        <p14:creationId xmlns:p14="http://schemas.microsoft.com/office/powerpoint/2010/main" val="8944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7428" y="427685"/>
            <a:ext cx="2496820" cy="514350"/>
          </a:xfrm>
          <a:prstGeom prst="rect">
            <a:avLst/>
          </a:prstGeom>
        </p:spPr>
        <p:txBody>
          <a:bodyPr vert="horz" wrap="square" lIns="0" tIns="13335" rIns="0" bIns="0" rtlCol="0">
            <a:spAutoFit/>
          </a:bodyPr>
          <a:lstStyle/>
          <a:p>
            <a:pPr marL="12700">
              <a:lnSpc>
                <a:spcPct val="100000"/>
              </a:lnSpc>
              <a:spcBef>
                <a:spcPts val="105"/>
              </a:spcBef>
            </a:pPr>
            <a:r>
              <a:rPr spc="-270" dirty="0"/>
              <a:t>An</a:t>
            </a:r>
            <a:r>
              <a:rPr spc="-275" dirty="0"/>
              <a:t>n</a:t>
            </a:r>
            <a:r>
              <a:rPr spc="-254" dirty="0"/>
              <a:t>ounc</a:t>
            </a:r>
            <a:r>
              <a:rPr spc="-270" dirty="0"/>
              <a:t>e</a:t>
            </a:r>
            <a:r>
              <a:rPr spc="-330" dirty="0"/>
              <a:t>me</a:t>
            </a:r>
            <a:r>
              <a:rPr spc="-295" dirty="0"/>
              <a:t>n</a:t>
            </a:r>
            <a:r>
              <a:rPr spc="-135" dirty="0"/>
              <a:t>t</a:t>
            </a: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2</a:t>
            </a:fld>
            <a:endParaRPr spc="-25" dirty="0"/>
          </a:p>
        </p:txBody>
      </p:sp>
      <p:sp>
        <p:nvSpPr>
          <p:cNvPr id="3" name="object 3"/>
          <p:cNvSpPr txBox="1"/>
          <p:nvPr/>
        </p:nvSpPr>
        <p:spPr>
          <a:xfrm>
            <a:off x="978306" y="1339723"/>
            <a:ext cx="7708494" cy="776495"/>
          </a:xfrm>
          <a:prstGeom prst="rect">
            <a:avLst/>
          </a:prstGeom>
        </p:spPr>
        <p:txBody>
          <a:bodyPr vert="horz" wrap="square" lIns="0" tIns="12065" rIns="0" bIns="0" rtlCol="0">
            <a:spAutoFit/>
          </a:bodyPr>
          <a:lstStyle/>
          <a:p>
            <a:pPr marL="380365" indent="-355600">
              <a:lnSpc>
                <a:spcPct val="100000"/>
              </a:lnSpc>
              <a:spcBef>
                <a:spcPts val="95"/>
              </a:spcBef>
              <a:buSzPct val="125000"/>
              <a:buFont typeface="Arial MT"/>
              <a:buChar char="•"/>
              <a:tabLst>
                <a:tab pos="380365" algn="l"/>
                <a:tab pos="381000" algn="l"/>
              </a:tabLst>
            </a:pPr>
            <a:r>
              <a:rPr lang="en-US" sz="1600" dirty="0">
                <a:latin typeface="Lucida Sans Unicode"/>
                <a:cs typeface="Lucida Sans Unicode"/>
              </a:rPr>
              <a:t>All assignments (1-4) should be submitted no later than Friday.</a:t>
            </a:r>
          </a:p>
          <a:p>
            <a:pPr marL="380365" indent="-355600">
              <a:lnSpc>
                <a:spcPct val="100000"/>
              </a:lnSpc>
              <a:spcBef>
                <a:spcPts val="95"/>
              </a:spcBef>
              <a:buSzPct val="125000"/>
              <a:buFont typeface="Arial MT"/>
              <a:buChar char="•"/>
              <a:tabLst>
                <a:tab pos="380365" algn="l"/>
                <a:tab pos="381000" algn="l"/>
              </a:tabLst>
            </a:pPr>
            <a:r>
              <a:rPr lang="en-US" altLang="zh-CN" sz="1600" dirty="0">
                <a:latin typeface="Lucida Sans Unicode"/>
                <a:cs typeface="Lucida Sans Unicode"/>
              </a:rPr>
              <a:t>Friday Afternoon: 7-10 minutes presentation</a:t>
            </a:r>
          </a:p>
          <a:p>
            <a:pPr marL="380365" indent="-355600">
              <a:lnSpc>
                <a:spcPct val="100000"/>
              </a:lnSpc>
              <a:spcBef>
                <a:spcPts val="95"/>
              </a:spcBef>
              <a:buSzPct val="125000"/>
              <a:buFont typeface="Arial MT"/>
              <a:buChar char="•"/>
              <a:tabLst>
                <a:tab pos="380365" algn="l"/>
                <a:tab pos="381000" algn="l"/>
              </a:tabLst>
            </a:pPr>
            <a:r>
              <a:rPr lang="en-US" sz="1600" dirty="0">
                <a:latin typeface="Lucida Sans Unicode"/>
                <a:cs typeface="Lucida Sans Unicode"/>
              </a:rPr>
              <a:t>Final poster due: Sunday night </a:t>
            </a:r>
            <a:endParaRPr sz="1600" dirty="0">
              <a:latin typeface="Lucida Sans Unicode"/>
              <a:cs typeface="Lucida Sans Unicod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20</a:t>
            </a:fld>
            <a:endParaRPr sz="1000">
              <a:latin typeface="Trebuchet MS"/>
              <a:cs typeface="Trebuchet MS"/>
            </a:endParaRPr>
          </a:p>
        </p:txBody>
      </p:sp>
      <p:pic>
        <p:nvPicPr>
          <p:cNvPr id="7" name="Picture 6">
            <a:extLst>
              <a:ext uri="{FF2B5EF4-FFF2-40B4-BE49-F238E27FC236}">
                <a16:creationId xmlns:a16="http://schemas.microsoft.com/office/drawing/2014/main" id="{16D9FA04-0AB1-DB96-E217-92C4FCD01531}"/>
              </a:ext>
            </a:extLst>
          </p:cNvPr>
          <p:cNvPicPr>
            <a:picLocks noChangeAspect="1"/>
          </p:cNvPicPr>
          <p:nvPr/>
        </p:nvPicPr>
        <p:blipFill>
          <a:blip r:embed="rId3"/>
          <a:stretch>
            <a:fillRect/>
          </a:stretch>
        </p:blipFill>
        <p:spPr>
          <a:xfrm>
            <a:off x="0" y="11430"/>
            <a:ext cx="9144000" cy="5120640"/>
          </a:xfrm>
          <a:prstGeom prst="rect">
            <a:avLst/>
          </a:prstGeom>
        </p:spPr>
      </p:pic>
      <p:pic>
        <p:nvPicPr>
          <p:cNvPr id="10" name="Picture 9">
            <a:extLst>
              <a:ext uri="{FF2B5EF4-FFF2-40B4-BE49-F238E27FC236}">
                <a16:creationId xmlns:a16="http://schemas.microsoft.com/office/drawing/2014/main" id="{B77922AE-5AB0-2FF4-70EE-7F0018150AC1}"/>
              </a:ext>
            </a:extLst>
          </p:cNvPr>
          <p:cNvPicPr>
            <a:picLocks noChangeAspect="1"/>
          </p:cNvPicPr>
          <p:nvPr/>
        </p:nvPicPr>
        <p:blipFill>
          <a:blip r:embed="rId4"/>
          <a:stretch>
            <a:fillRect/>
          </a:stretch>
        </p:blipFill>
        <p:spPr>
          <a:xfrm>
            <a:off x="8815513" y="4903470"/>
            <a:ext cx="276225" cy="228600"/>
          </a:xfrm>
          <a:prstGeom prst="rect">
            <a:avLst/>
          </a:prstGeom>
        </p:spPr>
      </p:pic>
    </p:spTree>
    <p:extLst>
      <p:ext uri="{BB962C8B-B14F-4D97-AF65-F5344CB8AC3E}">
        <p14:creationId xmlns:p14="http://schemas.microsoft.com/office/powerpoint/2010/main" val="3965494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21</a:t>
            </a:fld>
            <a:endParaRPr sz="1000">
              <a:latin typeface="Trebuchet MS"/>
              <a:cs typeface="Trebuchet MS"/>
            </a:endParaRPr>
          </a:p>
        </p:txBody>
      </p:sp>
      <p:pic>
        <p:nvPicPr>
          <p:cNvPr id="7" name="Picture 6">
            <a:extLst>
              <a:ext uri="{FF2B5EF4-FFF2-40B4-BE49-F238E27FC236}">
                <a16:creationId xmlns:a16="http://schemas.microsoft.com/office/drawing/2014/main" id="{91C1286C-D0D7-F519-C106-A5392080F0F3}"/>
              </a:ext>
            </a:extLst>
          </p:cNvPr>
          <p:cNvPicPr>
            <a:picLocks noChangeAspect="1"/>
          </p:cNvPicPr>
          <p:nvPr/>
        </p:nvPicPr>
        <p:blipFill>
          <a:blip r:embed="rId3"/>
          <a:stretch>
            <a:fillRect/>
          </a:stretch>
        </p:blipFill>
        <p:spPr>
          <a:xfrm>
            <a:off x="0" y="0"/>
            <a:ext cx="9144000" cy="4316255"/>
          </a:xfrm>
          <a:prstGeom prst="rect">
            <a:avLst/>
          </a:prstGeom>
        </p:spPr>
      </p:pic>
    </p:spTree>
    <p:extLst>
      <p:ext uri="{BB962C8B-B14F-4D97-AF65-F5344CB8AC3E}">
        <p14:creationId xmlns:p14="http://schemas.microsoft.com/office/powerpoint/2010/main" val="384804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852661" y="4878337"/>
            <a:ext cx="20193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5" dirty="0">
                <a:solidFill>
                  <a:srgbClr val="FFFFFF"/>
                </a:solidFill>
                <a:latin typeface="Trebuchet MS"/>
                <a:cs typeface="Trebuchet MS"/>
              </a:rPr>
              <a:t>22</a:t>
            </a:fld>
            <a:endParaRPr sz="1000">
              <a:latin typeface="Trebuchet MS"/>
              <a:cs typeface="Trebuchet MS"/>
            </a:endParaRPr>
          </a:p>
        </p:txBody>
      </p:sp>
      <p:pic>
        <p:nvPicPr>
          <p:cNvPr id="7" name="Picture 6">
            <a:extLst>
              <a:ext uri="{FF2B5EF4-FFF2-40B4-BE49-F238E27FC236}">
                <a16:creationId xmlns:a16="http://schemas.microsoft.com/office/drawing/2014/main" id="{FC057727-DB2A-2896-18B6-10E247D27175}"/>
              </a:ext>
            </a:extLst>
          </p:cNvPr>
          <p:cNvPicPr>
            <a:picLocks noChangeAspect="1"/>
          </p:cNvPicPr>
          <p:nvPr/>
        </p:nvPicPr>
        <p:blipFill>
          <a:blip r:embed="rId3"/>
          <a:stretch>
            <a:fillRect/>
          </a:stretch>
        </p:blipFill>
        <p:spPr>
          <a:xfrm>
            <a:off x="0" y="0"/>
            <a:ext cx="9144000" cy="4203000"/>
          </a:xfrm>
          <a:prstGeom prst="rect">
            <a:avLst/>
          </a:prstGeom>
        </p:spPr>
      </p:pic>
    </p:spTree>
    <p:extLst>
      <p:ext uri="{BB962C8B-B14F-4D97-AF65-F5344CB8AC3E}">
        <p14:creationId xmlns:p14="http://schemas.microsoft.com/office/powerpoint/2010/main" val="232589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789E96-C4B8-CE3C-A46C-75C241BF3267}"/>
              </a:ext>
            </a:extLst>
          </p:cNvPr>
          <p:cNvPicPr>
            <a:picLocks noChangeAspect="1"/>
          </p:cNvPicPr>
          <p:nvPr/>
        </p:nvPicPr>
        <p:blipFill>
          <a:blip r:embed="rId2"/>
          <a:stretch>
            <a:fillRect/>
          </a:stretch>
        </p:blipFill>
        <p:spPr>
          <a:xfrm>
            <a:off x="876300" y="-95250"/>
            <a:ext cx="7391400" cy="1960361"/>
          </a:xfrm>
          <a:prstGeom prst="rect">
            <a:avLst/>
          </a:prstGeom>
        </p:spPr>
      </p:pic>
      <p:sp>
        <p:nvSpPr>
          <p:cNvPr id="5" name="TextBox 4">
            <a:extLst>
              <a:ext uri="{FF2B5EF4-FFF2-40B4-BE49-F238E27FC236}">
                <a16:creationId xmlns:a16="http://schemas.microsoft.com/office/drawing/2014/main" id="{B9B0C59C-FF81-8F94-E282-036DD6CBCFE3}"/>
              </a:ext>
            </a:extLst>
          </p:cNvPr>
          <p:cNvSpPr txBox="1"/>
          <p:nvPr/>
        </p:nvSpPr>
        <p:spPr>
          <a:xfrm>
            <a:off x="876300" y="1841238"/>
            <a:ext cx="7810500" cy="2046714"/>
          </a:xfrm>
          <a:prstGeom prst="rect">
            <a:avLst/>
          </a:prstGeom>
          <a:noFill/>
        </p:spPr>
        <p:txBody>
          <a:bodyPr wrap="square">
            <a:spAutoFit/>
          </a:bodyPr>
          <a:lstStyle/>
          <a:p>
            <a:pPr>
              <a:spcBef>
                <a:spcPts val="600"/>
              </a:spcBef>
              <a:buFont typeface="+mj-lt"/>
              <a:buAutoNum type="arabicPeriod"/>
            </a:pPr>
            <a:r>
              <a:rPr lang="en-US" sz="1600" b="1" dirty="0"/>
              <a:t> Splitting the Data</a:t>
            </a:r>
            <a:r>
              <a:rPr lang="en-US" sz="1600" dirty="0"/>
              <a:t>: The dataset is split into K equal-sized (or nearly equal-sized) subsets.</a:t>
            </a:r>
          </a:p>
          <a:p>
            <a:pPr>
              <a:spcBef>
                <a:spcPts val="600"/>
              </a:spcBef>
              <a:buFont typeface="+mj-lt"/>
              <a:buAutoNum type="arabicPeriod"/>
            </a:pPr>
            <a:r>
              <a:rPr lang="en-US" sz="1600" b="1" dirty="0"/>
              <a:t> Training and Validation</a:t>
            </a:r>
            <a:r>
              <a:rPr lang="en-US" sz="1600" dirty="0"/>
              <a:t>: The model is trained K times, each time using K-1 folds for training and the remaining 1 fold for validation.</a:t>
            </a:r>
          </a:p>
          <a:p>
            <a:pPr>
              <a:spcBef>
                <a:spcPts val="600"/>
              </a:spcBef>
              <a:buFont typeface="+mj-lt"/>
              <a:buAutoNum type="arabicPeriod"/>
            </a:pPr>
            <a:r>
              <a:rPr lang="en-US" sz="1600" b="1" dirty="0"/>
              <a:t> Rotation</a:t>
            </a:r>
            <a:r>
              <a:rPr lang="en-US" sz="1600" dirty="0"/>
              <a:t>: The validation fold is rotated such that each of the K folds is used exactly once as the validation set.</a:t>
            </a:r>
          </a:p>
          <a:p>
            <a:pPr>
              <a:spcBef>
                <a:spcPts val="600"/>
              </a:spcBef>
              <a:buFont typeface="+mj-lt"/>
              <a:buAutoNum type="arabicPeriod"/>
            </a:pPr>
            <a:r>
              <a:rPr lang="en-US" sz="1600" b="1" dirty="0"/>
              <a:t> Averaging the Results</a:t>
            </a:r>
            <a:r>
              <a:rPr lang="en-US" sz="1600" dirty="0"/>
              <a:t>: The performance metric (e.g., accuracy, precision, recall) is averaged across all K trials to give an overall performance estimate.</a:t>
            </a:r>
          </a:p>
        </p:txBody>
      </p:sp>
    </p:spTree>
    <p:extLst>
      <p:ext uri="{BB962C8B-B14F-4D97-AF65-F5344CB8AC3E}">
        <p14:creationId xmlns:p14="http://schemas.microsoft.com/office/powerpoint/2010/main" val="3168508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E2855-D882-5F32-89D0-EAA55847EFC0}"/>
              </a:ext>
            </a:extLst>
          </p:cNvPr>
          <p:cNvPicPr>
            <a:picLocks noChangeAspect="1"/>
          </p:cNvPicPr>
          <p:nvPr/>
        </p:nvPicPr>
        <p:blipFill>
          <a:blip r:embed="rId3"/>
          <a:stretch>
            <a:fillRect/>
          </a:stretch>
        </p:blipFill>
        <p:spPr>
          <a:xfrm>
            <a:off x="20320" y="0"/>
            <a:ext cx="9144000" cy="4857750"/>
          </a:xfrm>
          <a:prstGeom prst="rect">
            <a:avLst/>
          </a:prstGeom>
        </p:spPr>
      </p:pic>
    </p:spTree>
    <p:extLst>
      <p:ext uri="{BB962C8B-B14F-4D97-AF65-F5344CB8AC3E}">
        <p14:creationId xmlns:p14="http://schemas.microsoft.com/office/powerpoint/2010/main" val="133879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3" name="object 3"/>
          <p:cNvSpPr/>
          <p:nvPr/>
        </p:nvSpPr>
        <p:spPr>
          <a:xfrm>
            <a:off x="151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4" name="object 4"/>
          <p:cNvSpPr/>
          <p:nvPr/>
        </p:nvSpPr>
        <p:spPr>
          <a:xfrm>
            <a:off x="228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5" name="object 15"/>
          <p:cNvSpPr/>
          <p:nvPr/>
        </p:nvSpPr>
        <p:spPr>
          <a:xfrm>
            <a:off x="190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5" name="object 25"/>
          <p:cNvSpPr txBox="1">
            <a:spLocks noGrp="1"/>
          </p:cNvSpPr>
          <p:nvPr>
            <p:ph type="title"/>
          </p:nvPr>
        </p:nvSpPr>
        <p:spPr>
          <a:xfrm>
            <a:off x="3090798" y="359740"/>
            <a:ext cx="2973705" cy="391795"/>
          </a:xfrm>
          <a:prstGeom prst="rect">
            <a:avLst/>
          </a:prstGeom>
        </p:spPr>
        <p:txBody>
          <a:bodyPr vert="horz" wrap="square" lIns="0" tIns="12700" rIns="0" bIns="0" rtlCol="0">
            <a:spAutoFit/>
          </a:bodyPr>
          <a:lstStyle/>
          <a:p>
            <a:pPr marL="12700">
              <a:lnSpc>
                <a:spcPct val="100000"/>
              </a:lnSpc>
              <a:spcBef>
                <a:spcPts val="100"/>
              </a:spcBef>
            </a:pPr>
            <a:r>
              <a:rPr sz="2400" spc="-175" dirty="0"/>
              <a:t>Hyperparameter</a:t>
            </a:r>
            <a:r>
              <a:rPr sz="2400" spc="-120" dirty="0"/>
              <a:t> </a:t>
            </a:r>
            <a:r>
              <a:rPr sz="2400" spc="-215" dirty="0"/>
              <a:t>Tuni</a:t>
            </a:r>
            <a:r>
              <a:rPr sz="2400" spc="-254" dirty="0"/>
              <a:t>n</a:t>
            </a:r>
            <a:r>
              <a:rPr sz="2400" spc="-5" dirty="0"/>
              <a:t>g</a:t>
            </a:r>
            <a:endParaRPr sz="2400" dirty="0"/>
          </a:p>
        </p:txBody>
      </p:sp>
      <p:sp>
        <p:nvSpPr>
          <p:cNvPr id="54" name="object 54"/>
          <p:cNvSpPr txBox="1"/>
          <p:nvPr/>
        </p:nvSpPr>
        <p:spPr>
          <a:xfrm>
            <a:off x="8240648" y="1900427"/>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55" name="object 55"/>
          <p:cNvGrpSpPr/>
          <p:nvPr/>
        </p:nvGrpSpPr>
        <p:grpSpPr>
          <a:xfrm>
            <a:off x="5335269" y="1942592"/>
            <a:ext cx="2828290" cy="100330"/>
            <a:chOff x="5271515" y="2415794"/>
            <a:chExt cx="2828290" cy="100330"/>
          </a:xfrm>
        </p:grpSpPr>
        <p:sp>
          <p:nvSpPr>
            <p:cNvPr id="56" name="object 56"/>
            <p:cNvSpPr/>
            <p:nvPr/>
          </p:nvSpPr>
          <p:spPr>
            <a:xfrm>
              <a:off x="5271515" y="2418588"/>
              <a:ext cx="2828290" cy="76200"/>
            </a:xfrm>
            <a:custGeom>
              <a:avLst/>
              <a:gdLst/>
              <a:ahLst/>
              <a:cxnLst/>
              <a:rect l="l" t="t" r="r" b="b"/>
              <a:pathLst>
                <a:path w="2828290" h="76200">
                  <a:moveTo>
                    <a:pt x="2751709" y="0"/>
                  </a:moveTo>
                  <a:lnTo>
                    <a:pt x="2751709" y="76200"/>
                  </a:lnTo>
                  <a:lnTo>
                    <a:pt x="2815209" y="44450"/>
                  </a:lnTo>
                  <a:lnTo>
                    <a:pt x="2764409" y="44450"/>
                  </a:lnTo>
                  <a:lnTo>
                    <a:pt x="2764409" y="31750"/>
                  </a:lnTo>
                  <a:lnTo>
                    <a:pt x="2815209" y="31750"/>
                  </a:lnTo>
                  <a:lnTo>
                    <a:pt x="2751709" y="0"/>
                  </a:lnTo>
                  <a:close/>
                </a:path>
                <a:path w="2828290" h="76200">
                  <a:moveTo>
                    <a:pt x="2751709" y="31750"/>
                  </a:moveTo>
                  <a:lnTo>
                    <a:pt x="0" y="31750"/>
                  </a:lnTo>
                  <a:lnTo>
                    <a:pt x="0" y="44450"/>
                  </a:lnTo>
                  <a:lnTo>
                    <a:pt x="2751709" y="44450"/>
                  </a:lnTo>
                  <a:lnTo>
                    <a:pt x="2751709" y="31750"/>
                  </a:lnTo>
                  <a:close/>
                </a:path>
                <a:path w="2828290" h="76200">
                  <a:moveTo>
                    <a:pt x="2815209" y="31750"/>
                  </a:moveTo>
                  <a:lnTo>
                    <a:pt x="2764409" y="31750"/>
                  </a:lnTo>
                  <a:lnTo>
                    <a:pt x="2764409" y="44450"/>
                  </a:lnTo>
                  <a:lnTo>
                    <a:pt x="2815209" y="44450"/>
                  </a:lnTo>
                  <a:lnTo>
                    <a:pt x="2827909" y="38100"/>
                  </a:lnTo>
                  <a:lnTo>
                    <a:pt x="2815209" y="31750"/>
                  </a:lnTo>
                  <a:close/>
                </a:path>
              </a:pathLst>
            </a:custGeom>
            <a:solidFill>
              <a:srgbClr val="000000"/>
            </a:solidFill>
          </p:spPr>
          <p:txBody>
            <a:bodyPr wrap="square" lIns="0" tIns="0" rIns="0" bIns="0" rtlCol="0"/>
            <a:lstStyle/>
            <a:p>
              <a:endParaRPr/>
            </a:p>
          </p:txBody>
        </p:sp>
        <p:pic>
          <p:nvPicPr>
            <p:cNvPr id="57" name="object 57"/>
            <p:cNvPicPr/>
            <p:nvPr/>
          </p:nvPicPr>
          <p:blipFill>
            <a:blip r:embed="rId2" cstate="print"/>
            <a:stretch>
              <a:fillRect/>
            </a:stretch>
          </p:blipFill>
          <p:spPr>
            <a:xfrm>
              <a:off x="5929883" y="2418588"/>
              <a:ext cx="74675" cy="74675"/>
            </a:xfrm>
            <a:prstGeom prst="rect">
              <a:avLst/>
            </a:prstGeom>
          </p:spPr>
        </p:pic>
        <p:pic>
          <p:nvPicPr>
            <p:cNvPr id="58" name="object 58"/>
            <p:cNvPicPr/>
            <p:nvPr/>
          </p:nvPicPr>
          <p:blipFill>
            <a:blip r:embed="rId2" cstate="print"/>
            <a:stretch>
              <a:fillRect/>
            </a:stretch>
          </p:blipFill>
          <p:spPr>
            <a:xfrm>
              <a:off x="6190487" y="2418588"/>
              <a:ext cx="74675" cy="74675"/>
            </a:xfrm>
            <a:prstGeom prst="rect">
              <a:avLst/>
            </a:prstGeom>
          </p:spPr>
        </p:pic>
        <p:pic>
          <p:nvPicPr>
            <p:cNvPr id="59" name="object 59"/>
            <p:cNvPicPr/>
            <p:nvPr/>
          </p:nvPicPr>
          <p:blipFill>
            <a:blip r:embed="rId2" cstate="print"/>
            <a:stretch>
              <a:fillRect/>
            </a:stretch>
          </p:blipFill>
          <p:spPr>
            <a:xfrm>
              <a:off x="5687567" y="2421636"/>
              <a:ext cx="74676" cy="74675"/>
            </a:xfrm>
            <a:prstGeom prst="rect">
              <a:avLst/>
            </a:prstGeom>
          </p:spPr>
        </p:pic>
        <p:pic>
          <p:nvPicPr>
            <p:cNvPr id="60" name="object 60"/>
            <p:cNvPicPr/>
            <p:nvPr/>
          </p:nvPicPr>
          <p:blipFill>
            <a:blip r:embed="rId3" cstate="print"/>
            <a:stretch>
              <a:fillRect/>
            </a:stretch>
          </p:blipFill>
          <p:spPr>
            <a:xfrm>
              <a:off x="6672071" y="2423160"/>
              <a:ext cx="73151" cy="74675"/>
            </a:xfrm>
            <a:prstGeom prst="rect">
              <a:avLst/>
            </a:prstGeom>
          </p:spPr>
        </p:pic>
        <p:pic>
          <p:nvPicPr>
            <p:cNvPr id="61" name="object 61"/>
            <p:cNvPicPr/>
            <p:nvPr/>
          </p:nvPicPr>
          <p:blipFill>
            <a:blip r:embed="rId4" cstate="print"/>
            <a:stretch>
              <a:fillRect/>
            </a:stretch>
          </p:blipFill>
          <p:spPr>
            <a:xfrm>
              <a:off x="6800087" y="2427732"/>
              <a:ext cx="73151" cy="74675"/>
            </a:xfrm>
            <a:prstGeom prst="rect">
              <a:avLst/>
            </a:prstGeom>
          </p:spPr>
        </p:pic>
        <p:pic>
          <p:nvPicPr>
            <p:cNvPr id="62" name="object 62"/>
            <p:cNvPicPr/>
            <p:nvPr/>
          </p:nvPicPr>
          <p:blipFill>
            <a:blip r:embed="rId5" cstate="print"/>
            <a:stretch>
              <a:fillRect/>
            </a:stretch>
          </p:blipFill>
          <p:spPr>
            <a:xfrm>
              <a:off x="7217663" y="2427732"/>
              <a:ext cx="74675" cy="74675"/>
            </a:xfrm>
            <a:prstGeom prst="rect">
              <a:avLst/>
            </a:prstGeom>
          </p:spPr>
        </p:pic>
        <p:pic>
          <p:nvPicPr>
            <p:cNvPr id="63" name="object 63"/>
            <p:cNvPicPr/>
            <p:nvPr/>
          </p:nvPicPr>
          <p:blipFill>
            <a:blip r:embed="rId6" cstate="print"/>
            <a:stretch>
              <a:fillRect/>
            </a:stretch>
          </p:blipFill>
          <p:spPr>
            <a:xfrm>
              <a:off x="7021067" y="2427732"/>
              <a:ext cx="73151" cy="74675"/>
            </a:xfrm>
            <a:prstGeom prst="rect">
              <a:avLst/>
            </a:prstGeom>
          </p:spPr>
        </p:pic>
        <p:pic>
          <p:nvPicPr>
            <p:cNvPr id="64" name="object 64"/>
            <p:cNvPicPr/>
            <p:nvPr/>
          </p:nvPicPr>
          <p:blipFill>
            <a:blip r:embed="rId7" cstate="print"/>
            <a:stretch>
              <a:fillRect/>
            </a:stretch>
          </p:blipFill>
          <p:spPr>
            <a:xfrm>
              <a:off x="7400543" y="2429256"/>
              <a:ext cx="74675" cy="74675"/>
            </a:xfrm>
            <a:prstGeom prst="rect">
              <a:avLst/>
            </a:prstGeom>
          </p:spPr>
        </p:pic>
        <p:pic>
          <p:nvPicPr>
            <p:cNvPr id="65" name="object 65"/>
            <p:cNvPicPr/>
            <p:nvPr/>
          </p:nvPicPr>
          <p:blipFill>
            <a:blip r:embed="rId8" cstate="print"/>
            <a:stretch>
              <a:fillRect/>
            </a:stretch>
          </p:blipFill>
          <p:spPr>
            <a:xfrm>
              <a:off x="6333743" y="2420112"/>
              <a:ext cx="73151" cy="73151"/>
            </a:xfrm>
            <a:prstGeom prst="rect">
              <a:avLst/>
            </a:prstGeom>
          </p:spPr>
        </p:pic>
        <p:pic>
          <p:nvPicPr>
            <p:cNvPr id="66" name="object 66"/>
            <p:cNvPicPr/>
            <p:nvPr/>
          </p:nvPicPr>
          <p:blipFill>
            <a:blip r:embed="rId9" cstate="print"/>
            <a:stretch>
              <a:fillRect/>
            </a:stretch>
          </p:blipFill>
          <p:spPr>
            <a:xfrm>
              <a:off x="7617205" y="2415794"/>
              <a:ext cx="98551" cy="100075"/>
            </a:xfrm>
            <a:prstGeom prst="rect">
              <a:avLst/>
            </a:prstGeom>
          </p:spPr>
        </p:pic>
      </p:grpSp>
      <p:sp>
        <p:nvSpPr>
          <p:cNvPr id="74" name="object 74"/>
          <p:cNvSpPr txBox="1"/>
          <p:nvPr/>
        </p:nvSpPr>
        <p:spPr>
          <a:xfrm>
            <a:off x="7703311" y="1724787"/>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grpSp>
        <p:nvGrpSpPr>
          <p:cNvPr id="75" name="object 75"/>
          <p:cNvGrpSpPr/>
          <p:nvPr/>
        </p:nvGrpSpPr>
        <p:grpSpPr>
          <a:xfrm>
            <a:off x="5588507" y="1928875"/>
            <a:ext cx="1082040" cy="104775"/>
            <a:chOff x="5524753" y="2402077"/>
            <a:chExt cx="1082040" cy="104775"/>
          </a:xfrm>
        </p:grpSpPr>
        <p:pic>
          <p:nvPicPr>
            <p:cNvPr id="76" name="object 76"/>
            <p:cNvPicPr/>
            <p:nvPr/>
          </p:nvPicPr>
          <p:blipFill>
            <a:blip r:embed="rId10" cstate="print"/>
            <a:stretch>
              <a:fillRect/>
            </a:stretch>
          </p:blipFill>
          <p:spPr>
            <a:xfrm>
              <a:off x="6506209" y="2402077"/>
              <a:ext cx="100075" cy="100076"/>
            </a:xfrm>
            <a:prstGeom prst="rect">
              <a:avLst/>
            </a:prstGeom>
          </p:spPr>
        </p:pic>
        <p:pic>
          <p:nvPicPr>
            <p:cNvPr id="77" name="object 77"/>
            <p:cNvPicPr/>
            <p:nvPr/>
          </p:nvPicPr>
          <p:blipFill>
            <a:blip r:embed="rId10" cstate="print"/>
            <a:stretch>
              <a:fillRect/>
            </a:stretch>
          </p:blipFill>
          <p:spPr>
            <a:xfrm>
              <a:off x="5524753" y="2406649"/>
              <a:ext cx="100075" cy="100075"/>
            </a:xfrm>
            <a:prstGeom prst="rect">
              <a:avLst/>
            </a:prstGeom>
          </p:spPr>
        </p:pic>
      </p:grpSp>
      <p:sp>
        <p:nvSpPr>
          <p:cNvPr id="78" name="object 78"/>
          <p:cNvSpPr txBox="1"/>
          <p:nvPr/>
        </p:nvSpPr>
        <p:spPr>
          <a:xfrm>
            <a:off x="5611240" y="1715643"/>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a:t>
            </a:r>
            <a:endParaRPr sz="1400">
              <a:latin typeface="Arial MT"/>
              <a:cs typeface="Arial MT"/>
            </a:endParaRPr>
          </a:p>
        </p:txBody>
      </p:sp>
      <p:sp>
        <p:nvSpPr>
          <p:cNvPr id="79" name="object 79"/>
          <p:cNvSpPr txBox="1"/>
          <p:nvPr/>
        </p:nvSpPr>
        <p:spPr>
          <a:xfrm>
            <a:off x="5005832" y="2417318"/>
            <a:ext cx="123698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1</a:t>
            </a:r>
            <a:r>
              <a:rPr sz="1100" spc="-25" dirty="0">
                <a:latin typeface="Arial MT"/>
                <a:cs typeface="Arial MT"/>
              </a:rPr>
              <a:t> </a:t>
            </a:r>
            <a:r>
              <a:rPr sz="1100" spc="-5" dirty="0">
                <a:latin typeface="Arial MT"/>
                <a:cs typeface="Arial MT"/>
              </a:rPr>
              <a:t>Nearest</a:t>
            </a:r>
            <a:r>
              <a:rPr sz="1100" spc="-25" dirty="0">
                <a:latin typeface="Arial MT"/>
                <a:cs typeface="Arial MT"/>
              </a:rPr>
              <a:t> </a:t>
            </a:r>
            <a:r>
              <a:rPr sz="1100" spc="-5" dirty="0">
                <a:latin typeface="Arial MT"/>
                <a:cs typeface="Arial MT"/>
              </a:rPr>
              <a:t>Neighbor</a:t>
            </a:r>
            <a:endParaRPr sz="1100">
              <a:latin typeface="Arial MT"/>
              <a:cs typeface="Arial MT"/>
            </a:endParaRPr>
          </a:p>
        </p:txBody>
      </p:sp>
      <p:sp>
        <p:nvSpPr>
          <p:cNvPr id="80" name="object 80"/>
          <p:cNvSpPr txBox="1"/>
          <p:nvPr/>
        </p:nvSpPr>
        <p:spPr>
          <a:xfrm>
            <a:off x="8240648" y="2853181"/>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81" name="object 81"/>
          <p:cNvGrpSpPr/>
          <p:nvPr/>
        </p:nvGrpSpPr>
        <p:grpSpPr>
          <a:xfrm>
            <a:off x="5335269" y="2717863"/>
            <a:ext cx="2828290" cy="277495"/>
            <a:chOff x="5271515" y="3191065"/>
            <a:chExt cx="2828290" cy="277495"/>
          </a:xfrm>
        </p:grpSpPr>
        <p:sp>
          <p:nvSpPr>
            <p:cNvPr id="82" name="object 82"/>
            <p:cNvSpPr/>
            <p:nvPr/>
          </p:nvSpPr>
          <p:spPr>
            <a:xfrm>
              <a:off x="5271515" y="3371087"/>
              <a:ext cx="2828290" cy="76200"/>
            </a:xfrm>
            <a:custGeom>
              <a:avLst/>
              <a:gdLst/>
              <a:ahLst/>
              <a:cxnLst/>
              <a:rect l="l" t="t" r="r" b="b"/>
              <a:pathLst>
                <a:path w="2828290" h="76200">
                  <a:moveTo>
                    <a:pt x="2751709" y="0"/>
                  </a:moveTo>
                  <a:lnTo>
                    <a:pt x="2751709" y="76200"/>
                  </a:lnTo>
                  <a:lnTo>
                    <a:pt x="2815209" y="44450"/>
                  </a:lnTo>
                  <a:lnTo>
                    <a:pt x="2764409" y="44450"/>
                  </a:lnTo>
                  <a:lnTo>
                    <a:pt x="2764409" y="31750"/>
                  </a:lnTo>
                  <a:lnTo>
                    <a:pt x="2815209" y="31750"/>
                  </a:lnTo>
                  <a:lnTo>
                    <a:pt x="2751709" y="0"/>
                  </a:lnTo>
                  <a:close/>
                </a:path>
                <a:path w="2828290" h="76200">
                  <a:moveTo>
                    <a:pt x="2751709" y="31750"/>
                  </a:moveTo>
                  <a:lnTo>
                    <a:pt x="0" y="31750"/>
                  </a:lnTo>
                  <a:lnTo>
                    <a:pt x="0" y="44450"/>
                  </a:lnTo>
                  <a:lnTo>
                    <a:pt x="2751709" y="44450"/>
                  </a:lnTo>
                  <a:lnTo>
                    <a:pt x="2751709" y="31750"/>
                  </a:lnTo>
                  <a:close/>
                </a:path>
                <a:path w="2828290" h="76200">
                  <a:moveTo>
                    <a:pt x="2815209" y="31750"/>
                  </a:moveTo>
                  <a:lnTo>
                    <a:pt x="2764409" y="31750"/>
                  </a:lnTo>
                  <a:lnTo>
                    <a:pt x="2764409" y="44450"/>
                  </a:lnTo>
                  <a:lnTo>
                    <a:pt x="2815209" y="44450"/>
                  </a:lnTo>
                  <a:lnTo>
                    <a:pt x="2827909" y="38100"/>
                  </a:lnTo>
                  <a:lnTo>
                    <a:pt x="2815209" y="31750"/>
                  </a:lnTo>
                  <a:close/>
                </a:path>
              </a:pathLst>
            </a:custGeom>
            <a:solidFill>
              <a:srgbClr val="000000"/>
            </a:solidFill>
          </p:spPr>
          <p:txBody>
            <a:bodyPr wrap="square" lIns="0" tIns="0" rIns="0" bIns="0" rtlCol="0"/>
            <a:lstStyle/>
            <a:p>
              <a:endParaRPr/>
            </a:p>
          </p:txBody>
        </p:sp>
        <p:pic>
          <p:nvPicPr>
            <p:cNvPr id="83" name="object 83"/>
            <p:cNvPicPr/>
            <p:nvPr/>
          </p:nvPicPr>
          <p:blipFill>
            <a:blip r:embed="rId2" cstate="print"/>
            <a:stretch>
              <a:fillRect/>
            </a:stretch>
          </p:blipFill>
          <p:spPr>
            <a:xfrm>
              <a:off x="5929883" y="3371087"/>
              <a:ext cx="74675" cy="74675"/>
            </a:xfrm>
            <a:prstGeom prst="rect">
              <a:avLst/>
            </a:prstGeom>
          </p:spPr>
        </p:pic>
        <p:pic>
          <p:nvPicPr>
            <p:cNvPr id="84" name="object 84"/>
            <p:cNvPicPr/>
            <p:nvPr/>
          </p:nvPicPr>
          <p:blipFill>
            <a:blip r:embed="rId2" cstate="print"/>
            <a:stretch>
              <a:fillRect/>
            </a:stretch>
          </p:blipFill>
          <p:spPr>
            <a:xfrm>
              <a:off x="6190487" y="3371087"/>
              <a:ext cx="74675" cy="74675"/>
            </a:xfrm>
            <a:prstGeom prst="rect">
              <a:avLst/>
            </a:prstGeom>
          </p:spPr>
        </p:pic>
        <p:sp>
          <p:nvSpPr>
            <p:cNvPr id="85" name="object 85"/>
            <p:cNvSpPr/>
            <p:nvPr/>
          </p:nvSpPr>
          <p:spPr>
            <a:xfrm>
              <a:off x="5687567" y="3374135"/>
              <a:ext cx="74930" cy="74930"/>
            </a:xfrm>
            <a:custGeom>
              <a:avLst/>
              <a:gdLst/>
              <a:ahLst/>
              <a:cxnLst/>
              <a:rect l="l" t="t" r="r" b="b"/>
              <a:pathLst>
                <a:path w="74929" h="74929">
                  <a:moveTo>
                    <a:pt x="37337" y="0"/>
                  </a:moveTo>
                  <a:lnTo>
                    <a:pt x="22824" y="2940"/>
                  </a:lnTo>
                  <a:lnTo>
                    <a:pt x="10953" y="10953"/>
                  </a:lnTo>
                  <a:lnTo>
                    <a:pt x="2940" y="22824"/>
                  </a:lnTo>
                  <a:lnTo>
                    <a:pt x="0" y="37337"/>
                  </a:lnTo>
                  <a:lnTo>
                    <a:pt x="2940" y="51851"/>
                  </a:lnTo>
                  <a:lnTo>
                    <a:pt x="10953" y="63722"/>
                  </a:lnTo>
                  <a:lnTo>
                    <a:pt x="22824" y="71735"/>
                  </a:lnTo>
                  <a:lnTo>
                    <a:pt x="37337" y="74675"/>
                  </a:lnTo>
                  <a:lnTo>
                    <a:pt x="51851" y="71735"/>
                  </a:lnTo>
                  <a:lnTo>
                    <a:pt x="63722" y="63722"/>
                  </a:lnTo>
                  <a:lnTo>
                    <a:pt x="71735" y="51851"/>
                  </a:lnTo>
                  <a:lnTo>
                    <a:pt x="74676" y="37337"/>
                  </a:lnTo>
                  <a:lnTo>
                    <a:pt x="71735" y="22824"/>
                  </a:lnTo>
                  <a:lnTo>
                    <a:pt x="63722" y="10953"/>
                  </a:lnTo>
                  <a:lnTo>
                    <a:pt x="51851" y="2940"/>
                  </a:lnTo>
                  <a:lnTo>
                    <a:pt x="37337" y="0"/>
                  </a:lnTo>
                  <a:close/>
                </a:path>
              </a:pathLst>
            </a:custGeom>
            <a:solidFill>
              <a:srgbClr val="8A81D2"/>
            </a:solidFill>
          </p:spPr>
          <p:txBody>
            <a:bodyPr wrap="square" lIns="0" tIns="0" rIns="0" bIns="0" rtlCol="0"/>
            <a:lstStyle/>
            <a:p>
              <a:endParaRPr/>
            </a:p>
          </p:txBody>
        </p:sp>
        <p:sp>
          <p:nvSpPr>
            <p:cNvPr id="86" name="object 86"/>
            <p:cNvSpPr/>
            <p:nvPr/>
          </p:nvSpPr>
          <p:spPr>
            <a:xfrm>
              <a:off x="6672071" y="3375659"/>
              <a:ext cx="73660" cy="74930"/>
            </a:xfrm>
            <a:custGeom>
              <a:avLst/>
              <a:gdLst/>
              <a:ahLst/>
              <a:cxnLst/>
              <a:rect l="l" t="t" r="r" b="b"/>
              <a:pathLst>
                <a:path w="73659" h="74929">
                  <a:moveTo>
                    <a:pt x="36575" y="0"/>
                  </a:moveTo>
                  <a:lnTo>
                    <a:pt x="22342" y="2940"/>
                  </a:lnTo>
                  <a:lnTo>
                    <a:pt x="10715" y="10953"/>
                  </a:lnTo>
                  <a:lnTo>
                    <a:pt x="2875" y="22824"/>
                  </a:lnTo>
                  <a:lnTo>
                    <a:pt x="0" y="37337"/>
                  </a:lnTo>
                  <a:lnTo>
                    <a:pt x="2875" y="51851"/>
                  </a:lnTo>
                  <a:lnTo>
                    <a:pt x="10715" y="63722"/>
                  </a:lnTo>
                  <a:lnTo>
                    <a:pt x="22342" y="71735"/>
                  </a:lnTo>
                  <a:lnTo>
                    <a:pt x="36575" y="74675"/>
                  </a:lnTo>
                  <a:lnTo>
                    <a:pt x="50809" y="71735"/>
                  </a:lnTo>
                  <a:lnTo>
                    <a:pt x="62436" y="63722"/>
                  </a:lnTo>
                  <a:lnTo>
                    <a:pt x="70276" y="51851"/>
                  </a:lnTo>
                  <a:lnTo>
                    <a:pt x="73151" y="37337"/>
                  </a:lnTo>
                  <a:lnTo>
                    <a:pt x="70276" y="22824"/>
                  </a:lnTo>
                  <a:lnTo>
                    <a:pt x="62436" y="10953"/>
                  </a:lnTo>
                  <a:lnTo>
                    <a:pt x="50809" y="2940"/>
                  </a:lnTo>
                  <a:lnTo>
                    <a:pt x="36575" y="0"/>
                  </a:lnTo>
                  <a:close/>
                </a:path>
              </a:pathLst>
            </a:custGeom>
            <a:solidFill>
              <a:srgbClr val="FF0000"/>
            </a:solidFill>
          </p:spPr>
          <p:txBody>
            <a:bodyPr wrap="square" lIns="0" tIns="0" rIns="0" bIns="0" rtlCol="0"/>
            <a:lstStyle/>
            <a:p>
              <a:endParaRPr/>
            </a:p>
          </p:txBody>
        </p:sp>
        <p:pic>
          <p:nvPicPr>
            <p:cNvPr id="87" name="object 87"/>
            <p:cNvPicPr/>
            <p:nvPr/>
          </p:nvPicPr>
          <p:blipFill>
            <a:blip r:embed="rId4" cstate="print"/>
            <a:stretch>
              <a:fillRect/>
            </a:stretch>
          </p:blipFill>
          <p:spPr>
            <a:xfrm>
              <a:off x="6800087" y="3380231"/>
              <a:ext cx="73151" cy="74675"/>
            </a:xfrm>
            <a:prstGeom prst="rect">
              <a:avLst/>
            </a:prstGeom>
          </p:spPr>
        </p:pic>
        <p:pic>
          <p:nvPicPr>
            <p:cNvPr id="88" name="object 88"/>
            <p:cNvPicPr/>
            <p:nvPr/>
          </p:nvPicPr>
          <p:blipFill>
            <a:blip r:embed="rId5" cstate="print"/>
            <a:stretch>
              <a:fillRect/>
            </a:stretch>
          </p:blipFill>
          <p:spPr>
            <a:xfrm>
              <a:off x="7217663" y="3380231"/>
              <a:ext cx="74675" cy="74675"/>
            </a:xfrm>
            <a:prstGeom prst="rect">
              <a:avLst/>
            </a:prstGeom>
          </p:spPr>
        </p:pic>
        <p:pic>
          <p:nvPicPr>
            <p:cNvPr id="89" name="object 89"/>
            <p:cNvPicPr/>
            <p:nvPr/>
          </p:nvPicPr>
          <p:blipFill>
            <a:blip r:embed="rId6" cstate="print"/>
            <a:stretch>
              <a:fillRect/>
            </a:stretch>
          </p:blipFill>
          <p:spPr>
            <a:xfrm>
              <a:off x="7021067" y="3380231"/>
              <a:ext cx="73151" cy="74675"/>
            </a:xfrm>
            <a:prstGeom prst="rect">
              <a:avLst/>
            </a:prstGeom>
          </p:spPr>
        </p:pic>
        <p:sp>
          <p:nvSpPr>
            <p:cNvPr id="90" name="object 90"/>
            <p:cNvSpPr/>
            <p:nvPr/>
          </p:nvSpPr>
          <p:spPr>
            <a:xfrm>
              <a:off x="7400543" y="3381755"/>
              <a:ext cx="74930" cy="74930"/>
            </a:xfrm>
            <a:custGeom>
              <a:avLst/>
              <a:gdLst/>
              <a:ahLst/>
              <a:cxnLst/>
              <a:rect l="l" t="t" r="r" b="b"/>
              <a:pathLst>
                <a:path w="74929" h="74929">
                  <a:moveTo>
                    <a:pt x="37337" y="0"/>
                  </a:moveTo>
                  <a:lnTo>
                    <a:pt x="22824" y="2940"/>
                  </a:lnTo>
                  <a:lnTo>
                    <a:pt x="10953" y="10953"/>
                  </a:lnTo>
                  <a:lnTo>
                    <a:pt x="2940" y="22824"/>
                  </a:lnTo>
                  <a:lnTo>
                    <a:pt x="0" y="37338"/>
                  </a:lnTo>
                  <a:lnTo>
                    <a:pt x="2940" y="51851"/>
                  </a:lnTo>
                  <a:lnTo>
                    <a:pt x="10953" y="63722"/>
                  </a:lnTo>
                  <a:lnTo>
                    <a:pt x="22824" y="71735"/>
                  </a:lnTo>
                  <a:lnTo>
                    <a:pt x="37337" y="74676"/>
                  </a:lnTo>
                  <a:lnTo>
                    <a:pt x="51851" y="71735"/>
                  </a:lnTo>
                  <a:lnTo>
                    <a:pt x="63722" y="63722"/>
                  </a:lnTo>
                  <a:lnTo>
                    <a:pt x="71735" y="51851"/>
                  </a:lnTo>
                  <a:lnTo>
                    <a:pt x="74675" y="37338"/>
                  </a:lnTo>
                  <a:lnTo>
                    <a:pt x="71735" y="22824"/>
                  </a:lnTo>
                  <a:lnTo>
                    <a:pt x="63722" y="10953"/>
                  </a:lnTo>
                  <a:lnTo>
                    <a:pt x="51851" y="2940"/>
                  </a:lnTo>
                  <a:lnTo>
                    <a:pt x="37337" y="0"/>
                  </a:lnTo>
                  <a:close/>
                </a:path>
              </a:pathLst>
            </a:custGeom>
            <a:solidFill>
              <a:srgbClr val="FF0000"/>
            </a:solidFill>
          </p:spPr>
          <p:txBody>
            <a:bodyPr wrap="square" lIns="0" tIns="0" rIns="0" bIns="0" rtlCol="0"/>
            <a:lstStyle/>
            <a:p>
              <a:endParaRPr/>
            </a:p>
          </p:txBody>
        </p:sp>
        <p:pic>
          <p:nvPicPr>
            <p:cNvPr id="91" name="object 91"/>
            <p:cNvPicPr/>
            <p:nvPr/>
          </p:nvPicPr>
          <p:blipFill>
            <a:blip r:embed="rId11" cstate="print"/>
            <a:stretch>
              <a:fillRect/>
            </a:stretch>
          </p:blipFill>
          <p:spPr>
            <a:xfrm>
              <a:off x="6333743" y="3372611"/>
              <a:ext cx="73151" cy="74675"/>
            </a:xfrm>
            <a:prstGeom prst="rect">
              <a:avLst/>
            </a:prstGeom>
          </p:spPr>
        </p:pic>
        <p:sp>
          <p:nvSpPr>
            <p:cNvPr id="92" name="object 92"/>
            <p:cNvSpPr/>
            <p:nvPr/>
          </p:nvSpPr>
          <p:spPr>
            <a:xfrm>
              <a:off x="7629905" y="3380993"/>
              <a:ext cx="73660" cy="74930"/>
            </a:xfrm>
            <a:custGeom>
              <a:avLst/>
              <a:gdLst/>
              <a:ahLst/>
              <a:cxnLst/>
              <a:rect l="l" t="t" r="r" b="b"/>
              <a:pathLst>
                <a:path w="73659" h="74929">
                  <a:moveTo>
                    <a:pt x="36575" y="0"/>
                  </a:moveTo>
                  <a:lnTo>
                    <a:pt x="22342" y="2940"/>
                  </a:lnTo>
                  <a:lnTo>
                    <a:pt x="10715" y="10953"/>
                  </a:lnTo>
                  <a:lnTo>
                    <a:pt x="2875" y="22824"/>
                  </a:lnTo>
                  <a:lnTo>
                    <a:pt x="0" y="37337"/>
                  </a:lnTo>
                  <a:lnTo>
                    <a:pt x="2875" y="51851"/>
                  </a:lnTo>
                  <a:lnTo>
                    <a:pt x="10715" y="63722"/>
                  </a:lnTo>
                  <a:lnTo>
                    <a:pt x="22342" y="71735"/>
                  </a:lnTo>
                  <a:lnTo>
                    <a:pt x="36575" y="74675"/>
                  </a:lnTo>
                  <a:lnTo>
                    <a:pt x="50809" y="71735"/>
                  </a:lnTo>
                  <a:lnTo>
                    <a:pt x="62436" y="63722"/>
                  </a:lnTo>
                  <a:lnTo>
                    <a:pt x="70276" y="51851"/>
                  </a:lnTo>
                  <a:lnTo>
                    <a:pt x="73151" y="37337"/>
                  </a:lnTo>
                  <a:lnTo>
                    <a:pt x="70276" y="22824"/>
                  </a:lnTo>
                  <a:lnTo>
                    <a:pt x="62436" y="10953"/>
                  </a:lnTo>
                  <a:lnTo>
                    <a:pt x="50809" y="2940"/>
                  </a:lnTo>
                  <a:lnTo>
                    <a:pt x="36575" y="0"/>
                  </a:lnTo>
                  <a:close/>
                </a:path>
              </a:pathLst>
            </a:custGeom>
            <a:solidFill>
              <a:srgbClr val="FFFF00"/>
            </a:solidFill>
          </p:spPr>
          <p:txBody>
            <a:bodyPr wrap="square" lIns="0" tIns="0" rIns="0" bIns="0" rtlCol="0"/>
            <a:lstStyle/>
            <a:p>
              <a:endParaRPr/>
            </a:p>
          </p:txBody>
        </p:sp>
        <p:sp>
          <p:nvSpPr>
            <p:cNvPr id="93" name="object 93"/>
            <p:cNvSpPr/>
            <p:nvPr/>
          </p:nvSpPr>
          <p:spPr>
            <a:xfrm>
              <a:off x="7629905" y="3380993"/>
              <a:ext cx="73660" cy="74930"/>
            </a:xfrm>
            <a:custGeom>
              <a:avLst/>
              <a:gdLst/>
              <a:ahLst/>
              <a:cxnLst/>
              <a:rect l="l" t="t" r="r" b="b"/>
              <a:pathLst>
                <a:path w="73659" h="74929">
                  <a:moveTo>
                    <a:pt x="0" y="37337"/>
                  </a:moveTo>
                  <a:lnTo>
                    <a:pt x="2875" y="22824"/>
                  </a:lnTo>
                  <a:lnTo>
                    <a:pt x="10715" y="10953"/>
                  </a:lnTo>
                  <a:lnTo>
                    <a:pt x="22342" y="2940"/>
                  </a:lnTo>
                  <a:lnTo>
                    <a:pt x="36575" y="0"/>
                  </a:lnTo>
                  <a:lnTo>
                    <a:pt x="50809" y="2940"/>
                  </a:lnTo>
                  <a:lnTo>
                    <a:pt x="62436" y="10953"/>
                  </a:lnTo>
                  <a:lnTo>
                    <a:pt x="70276" y="22824"/>
                  </a:lnTo>
                  <a:lnTo>
                    <a:pt x="73151" y="37337"/>
                  </a:lnTo>
                  <a:lnTo>
                    <a:pt x="70276" y="51851"/>
                  </a:lnTo>
                  <a:lnTo>
                    <a:pt x="62436" y="63722"/>
                  </a:lnTo>
                  <a:lnTo>
                    <a:pt x="50809" y="71735"/>
                  </a:lnTo>
                  <a:lnTo>
                    <a:pt x="36575" y="74675"/>
                  </a:lnTo>
                  <a:lnTo>
                    <a:pt x="22342" y="71735"/>
                  </a:lnTo>
                  <a:lnTo>
                    <a:pt x="10715" y="63722"/>
                  </a:lnTo>
                  <a:lnTo>
                    <a:pt x="2875" y="51851"/>
                  </a:lnTo>
                  <a:lnTo>
                    <a:pt x="0" y="37337"/>
                  </a:lnTo>
                  <a:close/>
                </a:path>
              </a:pathLst>
            </a:custGeom>
            <a:ln w="25400">
              <a:solidFill>
                <a:srgbClr val="000000"/>
              </a:solidFill>
            </a:ln>
          </p:spPr>
          <p:txBody>
            <a:bodyPr wrap="square" lIns="0" tIns="0" rIns="0" bIns="0" rtlCol="0"/>
            <a:lstStyle/>
            <a:p>
              <a:endParaRPr/>
            </a:p>
          </p:txBody>
        </p:sp>
        <p:sp>
          <p:nvSpPr>
            <p:cNvPr id="94" name="object 94"/>
            <p:cNvSpPr/>
            <p:nvPr/>
          </p:nvSpPr>
          <p:spPr>
            <a:xfrm>
              <a:off x="6518909" y="3367277"/>
              <a:ext cx="74930" cy="74930"/>
            </a:xfrm>
            <a:custGeom>
              <a:avLst/>
              <a:gdLst/>
              <a:ahLst/>
              <a:cxnLst/>
              <a:rect l="l" t="t" r="r" b="b"/>
              <a:pathLst>
                <a:path w="74929" h="74929">
                  <a:moveTo>
                    <a:pt x="37338" y="0"/>
                  </a:moveTo>
                  <a:lnTo>
                    <a:pt x="22824" y="2940"/>
                  </a:lnTo>
                  <a:lnTo>
                    <a:pt x="10953" y="10953"/>
                  </a:lnTo>
                  <a:lnTo>
                    <a:pt x="2940" y="22824"/>
                  </a:lnTo>
                  <a:lnTo>
                    <a:pt x="0" y="37338"/>
                  </a:lnTo>
                  <a:lnTo>
                    <a:pt x="2940" y="51851"/>
                  </a:lnTo>
                  <a:lnTo>
                    <a:pt x="10953" y="63722"/>
                  </a:lnTo>
                  <a:lnTo>
                    <a:pt x="22824" y="71735"/>
                  </a:lnTo>
                  <a:lnTo>
                    <a:pt x="37338" y="74676"/>
                  </a:lnTo>
                  <a:lnTo>
                    <a:pt x="51851" y="71735"/>
                  </a:lnTo>
                  <a:lnTo>
                    <a:pt x="63722" y="63722"/>
                  </a:lnTo>
                  <a:lnTo>
                    <a:pt x="71735" y="51851"/>
                  </a:lnTo>
                  <a:lnTo>
                    <a:pt x="74675" y="37338"/>
                  </a:lnTo>
                  <a:lnTo>
                    <a:pt x="71735" y="22824"/>
                  </a:lnTo>
                  <a:lnTo>
                    <a:pt x="63722" y="10953"/>
                  </a:lnTo>
                  <a:lnTo>
                    <a:pt x="51851" y="2940"/>
                  </a:lnTo>
                  <a:lnTo>
                    <a:pt x="37338" y="0"/>
                  </a:lnTo>
                  <a:close/>
                </a:path>
              </a:pathLst>
            </a:custGeom>
            <a:solidFill>
              <a:srgbClr val="FFFF00"/>
            </a:solidFill>
          </p:spPr>
          <p:txBody>
            <a:bodyPr wrap="square" lIns="0" tIns="0" rIns="0" bIns="0" rtlCol="0"/>
            <a:lstStyle/>
            <a:p>
              <a:endParaRPr/>
            </a:p>
          </p:txBody>
        </p:sp>
        <p:sp>
          <p:nvSpPr>
            <p:cNvPr id="95" name="object 95"/>
            <p:cNvSpPr/>
            <p:nvPr/>
          </p:nvSpPr>
          <p:spPr>
            <a:xfrm>
              <a:off x="6518909" y="3367277"/>
              <a:ext cx="74930" cy="74930"/>
            </a:xfrm>
            <a:custGeom>
              <a:avLst/>
              <a:gdLst/>
              <a:ahLst/>
              <a:cxnLst/>
              <a:rect l="l" t="t" r="r" b="b"/>
              <a:pathLst>
                <a:path w="74929" h="74929">
                  <a:moveTo>
                    <a:pt x="0" y="37338"/>
                  </a:moveTo>
                  <a:lnTo>
                    <a:pt x="2940" y="22824"/>
                  </a:lnTo>
                  <a:lnTo>
                    <a:pt x="10953" y="10953"/>
                  </a:lnTo>
                  <a:lnTo>
                    <a:pt x="22824" y="2940"/>
                  </a:lnTo>
                  <a:lnTo>
                    <a:pt x="37338" y="0"/>
                  </a:lnTo>
                  <a:lnTo>
                    <a:pt x="51851" y="2940"/>
                  </a:lnTo>
                  <a:lnTo>
                    <a:pt x="63722" y="10953"/>
                  </a:lnTo>
                  <a:lnTo>
                    <a:pt x="71735" y="22824"/>
                  </a:lnTo>
                  <a:lnTo>
                    <a:pt x="74675" y="37338"/>
                  </a:lnTo>
                  <a:lnTo>
                    <a:pt x="71735" y="51851"/>
                  </a:lnTo>
                  <a:lnTo>
                    <a:pt x="63722" y="63722"/>
                  </a:lnTo>
                  <a:lnTo>
                    <a:pt x="51851" y="71735"/>
                  </a:lnTo>
                  <a:lnTo>
                    <a:pt x="37338" y="74676"/>
                  </a:lnTo>
                  <a:lnTo>
                    <a:pt x="22824" y="71735"/>
                  </a:lnTo>
                  <a:lnTo>
                    <a:pt x="10953" y="63722"/>
                  </a:lnTo>
                  <a:lnTo>
                    <a:pt x="2940" y="51851"/>
                  </a:lnTo>
                  <a:lnTo>
                    <a:pt x="0" y="37338"/>
                  </a:lnTo>
                  <a:close/>
                </a:path>
              </a:pathLst>
            </a:custGeom>
            <a:ln w="25400">
              <a:solidFill>
                <a:srgbClr val="000000"/>
              </a:solidFill>
            </a:ln>
          </p:spPr>
          <p:txBody>
            <a:bodyPr wrap="square" lIns="0" tIns="0" rIns="0" bIns="0" rtlCol="0"/>
            <a:lstStyle/>
            <a:p>
              <a:endParaRPr/>
            </a:p>
          </p:txBody>
        </p:sp>
        <p:sp>
          <p:nvSpPr>
            <p:cNvPr id="96" name="object 96"/>
            <p:cNvSpPr/>
            <p:nvPr/>
          </p:nvSpPr>
          <p:spPr>
            <a:xfrm>
              <a:off x="5537453" y="3371849"/>
              <a:ext cx="74930" cy="74930"/>
            </a:xfrm>
            <a:custGeom>
              <a:avLst/>
              <a:gdLst/>
              <a:ahLst/>
              <a:cxnLst/>
              <a:rect l="l" t="t" r="r" b="b"/>
              <a:pathLst>
                <a:path w="74929" h="74929">
                  <a:moveTo>
                    <a:pt x="37337" y="0"/>
                  </a:moveTo>
                  <a:lnTo>
                    <a:pt x="22824" y="2940"/>
                  </a:lnTo>
                  <a:lnTo>
                    <a:pt x="10953" y="10953"/>
                  </a:lnTo>
                  <a:lnTo>
                    <a:pt x="2940" y="22824"/>
                  </a:lnTo>
                  <a:lnTo>
                    <a:pt x="0" y="37337"/>
                  </a:lnTo>
                  <a:lnTo>
                    <a:pt x="2940" y="51851"/>
                  </a:lnTo>
                  <a:lnTo>
                    <a:pt x="10953" y="63722"/>
                  </a:lnTo>
                  <a:lnTo>
                    <a:pt x="22824" y="71735"/>
                  </a:lnTo>
                  <a:lnTo>
                    <a:pt x="37337" y="74675"/>
                  </a:lnTo>
                  <a:lnTo>
                    <a:pt x="51851" y="71735"/>
                  </a:lnTo>
                  <a:lnTo>
                    <a:pt x="63722" y="63722"/>
                  </a:lnTo>
                  <a:lnTo>
                    <a:pt x="71735" y="51851"/>
                  </a:lnTo>
                  <a:lnTo>
                    <a:pt x="74675" y="37337"/>
                  </a:lnTo>
                  <a:lnTo>
                    <a:pt x="71735" y="22824"/>
                  </a:lnTo>
                  <a:lnTo>
                    <a:pt x="63722" y="10953"/>
                  </a:lnTo>
                  <a:lnTo>
                    <a:pt x="51851" y="2940"/>
                  </a:lnTo>
                  <a:lnTo>
                    <a:pt x="37337" y="0"/>
                  </a:lnTo>
                  <a:close/>
                </a:path>
              </a:pathLst>
            </a:custGeom>
            <a:solidFill>
              <a:srgbClr val="FFFF00"/>
            </a:solidFill>
          </p:spPr>
          <p:txBody>
            <a:bodyPr wrap="square" lIns="0" tIns="0" rIns="0" bIns="0" rtlCol="0"/>
            <a:lstStyle/>
            <a:p>
              <a:endParaRPr/>
            </a:p>
          </p:txBody>
        </p:sp>
        <p:sp>
          <p:nvSpPr>
            <p:cNvPr id="97" name="object 97"/>
            <p:cNvSpPr/>
            <p:nvPr/>
          </p:nvSpPr>
          <p:spPr>
            <a:xfrm>
              <a:off x="5537453" y="3371849"/>
              <a:ext cx="74930" cy="74930"/>
            </a:xfrm>
            <a:custGeom>
              <a:avLst/>
              <a:gdLst/>
              <a:ahLst/>
              <a:cxnLst/>
              <a:rect l="l" t="t" r="r" b="b"/>
              <a:pathLst>
                <a:path w="74929" h="74929">
                  <a:moveTo>
                    <a:pt x="0" y="37337"/>
                  </a:moveTo>
                  <a:lnTo>
                    <a:pt x="2940" y="22824"/>
                  </a:lnTo>
                  <a:lnTo>
                    <a:pt x="10953" y="10953"/>
                  </a:lnTo>
                  <a:lnTo>
                    <a:pt x="22824" y="2940"/>
                  </a:lnTo>
                  <a:lnTo>
                    <a:pt x="37337" y="0"/>
                  </a:lnTo>
                  <a:lnTo>
                    <a:pt x="51851" y="2940"/>
                  </a:lnTo>
                  <a:lnTo>
                    <a:pt x="63722" y="10953"/>
                  </a:lnTo>
                  <a:lnTo>
                    <a:pt x="71735" y="22824"/>
                  </a:lnTo>
                  <a:lnTo>
                    <a:pt x="74675" y="37337"/>
                  </a:lnTo>
                  <a:lnTo>
                    <a:pt x="71735" y="51851"/>
                  </a:lnTo>
                  <a:lnTo>
                    <a:pt x="63722" y="63722"/>
                  </a:lnTo>
                  <a:lnTo>
                    <a:pt x="51851" y="71735"/>
                  </a:lnTo>
                  <a:lnTo>
                    <a:pt x="37337" y="74675"/>
                  </a:lnTo>
                  <a:lnTo>
                    <a:pt x="22824" y="71735"/>
                  </a:lnTo>
                  <a:lnTo>
                    <a:pt x="10953" y="63722"/>
                  </a:lnTo>
                  <a:lnTo>
                    <a:pt x="2940" y="51851"/>
                  </a:lnTo>
                  <a:lnTo>
                    <a:pt x="0" y="37337"/>
                  </a:lnTo>
                  <a:close/>
                </a:path>
              </a:pathLst>
            </a:custGeom>
            <a:ln w="25400">
              <a:solidFill>
                <a:srgbClr val="000000"/>
              </a:solidFill>
            </a:ln>
          </p:spPr>
          <p:txBody>
            <a:bodyPr wrap="square" lIns="0" tIns="0" rIns="0" bIns="0" rtlCol="0"/>
            <a:lstStyle/>
            <a:p>
              <a:endParaRPr/>
            </a:p>
          </p:txBody>
        </p:sp>
        <p:sp>
          <p:nvSpPr>
            <p:cNvPr id="98" name="object 98"/>
            <p:cNvSpPr/>
            <p:nvPr/>
          </p:nvSpPr>
          <p:spPr>
            <a:xfrm>
              <a:off x="5573267" y="3195827"/>
              <a:ext cx="2092960" cy="186690"/>
            </a:xfrm>
            <a:custGeom>
              <a:avLst/>
              <a:gdLst/>
              <a:ahLst/>
              <a:cxnLst/>
              <a:rect l="l" t="t" r="r" b="b"/>
              <a:pathLst>
                <a:path w="2092959" h="186689">
                  <a:moveTo>
                    <a:pt x="1865376" y="186182"/>
                  </a:moveTo>
                  <a:lnTo>
                    <a:pt x="1871735" y="135132"/>
                  </a:lnTo>
                  <a:lnTo>
                    <a:pt x="1889000" y="88221"/>
                  </a:lnTo>
                  <a:lnTo>
                    <a:pt x="1914451" y="49588"/>
                  </a:lnTo>
                  <a:lnTo>
                    <a:pt x="1945371" y="23374"/>
                  </a:lnTo>
                  <a:lnTo>
                    <a:pt x="1979040" y="13716"/>
                  </a:lnTo>
                  <a:lnTo>
                    <a:pt x="2012710" y="23274"/>
                  </a:lnTo>
                  <a:lnTo>
                    <a:pt x="2043630" y="49219"/>
                  </a:lnTo>
                  <a:lnTo>
                    <a:pt x="2069081" y="87453"/>
                  </a:lnTo>
                  <a:lnTo>
                    <a:pt x="2086346" y="133880"/>
                  </a:lnTo>
                  <a:lnTo>
                    <a:pt x="2092706" y="184404"/>
                  </a:lnTo>
                </a:path>
                <a:path w="2092959" h="186689">
                  <a:moveTo>
                    <a:pt x="981456" y="170688"/>
                  </a:moveTo>
                  <a:lnTo>
                    <a:pt x="988048" y="108013"/>
                  </a:lnTo>
                  <a:lnTo>
                    <a:pt x="1005427" y="53340"/>
                  </a:lnTo>
                  <a:lnTo>
                    <a:pt x="1029997" y="14668"/>
                  </a:lnTo>
                  <a:lnTo>
                    <a:pt x="1058164" y="0"/>
                  </a:lnTo>
                  <a:lnTo>
                    <a:pt x="1086330" y="15456"/>
                  </a:lnTo>
                  <a:lnTo>
                    <a:pt x="1110900" y="56213"/>
                  </a:lnTo>
                  <a:lnTo>
                    <a:pt x="1128279" y="113853"/>
                  </a:lnTo>
                  <a:lnTo>
                    <a:pt x="1134872" y="179959"/>
                  </a:lnTo>
                </a:path>
                <a:path w="2092959" h="186689">
                  <a:moveTo>
                    <a:pt x="0" y="175260"/>
                  </a:moveTo>
                  <a:lnTo>
                    <a:pt x="6482" y="112585"/>
                  </a:lnTo>
                  <a:lnTo>
                    <a:pt x="23574" y="57912"/>
                  </a:lnTo>
                  <a:lnTo>
                    <a:pt x="47738" y="19240"/>
                  </a:lnTo>
                  <a:lnTo>
                    <a:pt x="75437" y="4572"/>
                  </a:lnTo>
                  <a:lnTo>
                    <a:pt x="103157" y="19524"/>
                  </a:lnTo>
                  <a:lnTo>
                    <a:pt x="127365" y="58943"/>
                  </a:lnTo>
                  <a:lnTo>
                    <a:pt x="144500" y="114675"/>
                  </a:lnTo>
                  <a:lnTo>
                    <a:pt x="151003" y="178562"/>
                  </a:lnTo>
                </a:path>
              </a:pathLst>
            </a:custGeom>
            <a:ln w="9525">
              <a:solidFill>
                <a:srgbClr val="333333"/>
              </a:solidFill>
              <a:prstDash val="sysDash"/>
            </a:ln>
          </p:spPr>
          <p:txBody>
            <a:bodyPr wrap="square" lIns="0" tIns="0" rIns="0" bIns="0" rtlCol="0"/>
            <a:lstStyle/>
            <a:p>
              <a:endParaRPr/>
            </a:p>
          </p:txBody>
        </p:sp>
        <p:sp>
          <p:nvSpPr>
            <p:cNvPr id="99" name="object 99"/>
            <p:cNvSpPr/>
            <p:nvPr/>
          </p:nvSpPr>
          <p:spPr>
            <a:xfrm>
              <a:off x="7632953" y="3380993"/>
              <a:ext cx="74930" cy="74930"/>
            </a:xfrm>
            <a:custGeom>
              <a:avLst/>
              <a:gdLst/>
              <a:ahLst/>
              <a:cxnLst/>
              <a:rect l="l" t="t" r="r" b="b"/>
              <a:pathLst>
                <a:path w="74929" h="74929">
                  <a:moveTo>
                    <a:pt x="37338" y="0"/>
                  </a:moveTo>
                  <a:lnTo>
                    <a:pt x="22824" y="2940"/>
                  </a:lnTo>
                  <a:lnTo>
                    <a:pt x="10953" y="10953"/>
                  </a:lnTo>
                  <a:lnTo>
                    <a:pt x="2940" y="22824"/>
                  </a:lnTo>
                  <a:lnTo>
                    <a:pt x="0" y="37337"/>
                  </a:lnTo>
                  <a:lnTo>
                    <a:pt x="2940" y="51851"/>
                  </a:lnTo>
                  <a:lnTo>
                    <a:pt x="10953" y="63722"/>
                  </a:lnTo>
                  <a:lnTo>
                    <a:pt x="22824" y="71735"/>
                  </a:lnTo>
                  <a:lnTo>
                    <a:pt x="37338" y="74675"/>
                  </a:lnTo>
                  <a:lnTo>
                    <a:pt x="51851" y="71735"/>
                  </a:lnTo>
                  <a:lnTo>
                    <a:pt x="63722" y="63722"/>
                  </a:lnTo>
                  <a:lnTo>
                    <a:pt x="71735" y="51851"/>
                  </a:lnTo>
                  <a:lnTo>
                    <a:pt x="74675" y="37337"/>
                  </a:lnTo>
                  <a:lnTo>
                    <a:pt x="71735" y="22824"/>
                  </a:lnTo>
                  <a:lnTo>
                    <a:pt x="63722" y="10953"/>
                  </a:lnTo>
                  <a:lnTo>
                    <a:pt x="51851" y="2940"/>
                  </a:lnTo>
                  <a:lnTo>
                    <a:pt x="37338" y="0"/>
                  </a:lnTo>
                  <a:close/>
                </a:path>
              </a:pathLst>
            </a:custGeom>
            <a:solidFill>
              <a:srgbClr val="FF0000"/>
            </a:solidFill>
          </p:spPr>
          <p:txBody>
            <a:bodyPr wrap="square" lIns="0" tIns="0" rIns="0" bIns="0" rtlCol="0"/>
            <a:lstStyle/>
            <a:p>
              <a:endParaRPr/>
            </a:p>
          </p:txBody>
        </p:sp>
        <p:sp>
          <p:nvSpPr>
            <p:cNvPr id="100" name="object 100"/>
            <p:cNvSpPr/>
            <p:nvPr/>
          </p:nvSpPr>
          <p:spPr>
            <a:xfrm>
              <a:off x="7632953" y="3380993"/>
              <a:ext cx="74930" cy="74930"/>
            </a:xfrm>
            <a:custGeom>
              <a:avLst/>
              <a:gdLst/>
              <a:ahLst/>
              <a:cxnLst/>
              <a:rect l="l" t="t" r="r" b="b"/>
              <a:pathLst>
                <a:path w="74929" h="74929">
                  <a:moveTo>
                    <a:pt x="0" y="37337"/>
                  </a:moveTo>
                  <a:lnTo>
                    <a:pt x="2940" y="22824"/>
                  </a:lnTo>
                  <a:lnTo>
                    <a:pt x="10953" y="10953"/>
                  </a:lnTo>
                  <a:lnTo>
                    <a:pt x="22824" y="2940"/>
                  </a:lnTo>
                  <a:lnTo>
                    <a:pt x="37338" y="0"/>
                  </a:lnTo>
                  <a:lnTo>
                    <a:pt x="51851" y="2940"/>
                  </a:lnTo>
                  <a:lnTo>
                    <a:pt x="63722" y="10953"/>
                  </a:lnTo>
                  <a:lnTo>
                    <a:pt x="71735" y="22824"/>
                  </a:lnTo>
                  <a:lnTo>
                    <a:pt x="74675" y="37337"/>
                  </a:lnTo>
                  <a:lnTo>
                    <a:pt x="71735" y="51851"/>
                  </a:lnTo>
                  <a:lnTo>
                    <a:pt x="63722" y="63722"/>
                  </a:lnTo>
                  <a:lnTo>
                    <a:pt x="51851" y="71735"/>
                  </a:lnTo>
                  <a:lnTo>
                    <a:pt x="37338" y="74675"/>
                  </a:lnTo>
                  <a:lnTo>
                    <a:pt x="22824" y="71735"/>
                  </a:lnTo>
                  <a:lnTo>
                    <a:pt x="10953" y="63722"/>
                  </a:lnTo>
                  <a:lnTo>
                    <a:pt x="2940" y="51851"/>
                  </a:lnTo>
                  <a:lnTo>
                    <a:pt x="0" y="37337"/>
                  </a:lnTo>
                  <a:close/>
                </a:path>
              </a:pathLst>
            </a:custGeom>
            <a:ln w="25400">
              <a:solidFill>
                <a:srgbClr val="000000"/>
              </a:solidFill>
            </a:ln>
          </p:spPr>
          <p:txBody>
            <a:bodyPr wrap="square" lIns="0" tIns="0" rIns="0" bIns="0" rtlCol="0"/>
            <a:lstStyle/>
            <a:p>
              <a:endParaRPr/>
            </a:p>
          </p:txBody>
        </p:sp>
        <p:sp>
          <p:nvSpPr>
            <p:cNvPr id="101" name="object 101"/>
            <p:cNvSpPr/>
            <p:nvPr/>
          </p:nvSpPr>
          <p:spPr>
            <a:xfrm>
              <a:off x="6518909" y="3367277"/>
              <a:ext cx="74930" cy="74930"/>
            </a:xfrm>
            <a:custGeom>
              <a:avLst/>
              <a:gdLst/>
              <a:ahLst/>
              <a:cxnLst/>
              <a:rect l="l" t="t" r="r" b="b"/>
              <a:pathLst>
                <a:path w="74929" h="74929">
                  <a:moveTo>
                    <a:pt x="37338" y="0"/>
                  </a:moveTo>
                  <a:lnTo>
                    <a:pt x="22824" y="2940"/>
                  </a:lnTo>
                  <a:lnTo>
                    <a:pt x="10953" y="10953"/>
                  </a:lnTo>
                  <a:lnTo>
                    <a:pt x="2940" y="22824"/>
                  </a:lnTo>
                  <a:lnTo>
                    <a:pt x="0" y="37338"/>
                  </a:lnTo>
                  <a:lnTo>
                    <a:pt x="2940" y="51851"/>
                  </a:lnTo>
                  <a:lnTo>
                    <a:pt x="10953" y="63722"/>
                  </a:lnTo>
                  <a:lnTo>
                    <a:pt x="22824" y="71735"/>
                  </a:lnTo>
                  <a:lnTo>
                    <a:pt x="37338" y="74676"/>
                  </a:lnTo>
                  <a:lnTo>
                    <a:pt x="51851" y="71735"/>
                  </a:lnTo>
                  <a:lnTo>
                    <a:pt x="63722" y="63722"/>
                  </a:lnTo>
                  <a:lnTo>
                    <a:pt x="71735" y="51851"/>
                  </a:lnTo>
                  <a:lnTo>
                    <a:pt x="74675" y="37338"/>
                  </a:lnTo>
                  <a:lnTo>
                    <a:pt x="71735" y="22824"/>
                  </a:lnTo>
                  <a:lnTo>
                    <a:pt x="63722" y="10953"/>
                  </a:lnTo>
                  <a:lnTo>
                    <a:pt x="51851" y="2940"/>
                  </a:lnTo>
                  <a:lnTo>
                    <a:pt x="37338" y="0"/>
                  </a:lnTo>
                  <a:close/>
                </a:path>
              </a:pathLst>
            </a:custGeom>
            <a:solidFill>
              <a:srgbClr val="FF0000"/>
            </a:solidFill>
          </p:spPr>
          <p:txBody>
            <a:bodyPr wrap="square" lIns="0" tIns="0" rIns="0" bIns="0" rtlCol="0"/>
            <a:lstStyle/>
            <a:p>
              <a:endParaRPr/>
            </a:p>
          </p:txBody>
        </p:sp>
        <p:sp>
          <p:nvSpPr>
            <p:cNvPr id="102" name="object 102"/>
            <p:cNvSpPr/>
            <p:nvPr/>
          </p:nvSpPr>
          <p:spPr>
            <a:xfrm>
              <a:off x="6518909" y="3367277"/>
              <a:ext cx="74930" cy="74930"/>
            </a:xfrm>
            <a:custGeom>
              <a:avLst/>
              <a:gdLst/>
              <a:ahLst/>
              <a:cxnLst/>
              <a:rect l="l" t="t" r="r" b="b"/>
              <a:pathLst>
                <a:path w="74929" h="74929">
                  <a:moveTo>
                    <a:pt x="0" y="37338"/>
                  </a:moveTo>
                  <a:lnTo>
                    <a:pt x="2940" y="22824"/>
                  </a:lnTo>
                  <a:lnTo>
                    <a:pt x="10953" y="10953"/>
                  </a:lnTo>
                  <a:lnTo>
                    <a:pt x="22824" y="2940"/>
                  </a:lnTo>
                  <a:lnTo>
                    <a:pt x="37338" y="0"/>
                  </a:lnTo>
                  <a:lnTo>
                    <a:pt x="51851" y="2940"/>
                  </a:lnTo>
                  <a:lnTo>
                    <a:pt x="63722" y="10953"/>
                  </a:lnTo>
                  <a:lnTo>
                    <a:pt x="71735" y="22824"/>
                  </a:lnTo>
                  <a:lnTo>
                    <a:pt x="74675" y="37338"/>
                  </a:lnTo>
                  <a:lnTo>
                    <a:pt x="71735" y="51851"/>
                  </a:lnTo>
                  <a:lnTo>
                    <a:pt x="63722" y="63722"/>
                  </a:lnTo>
                  <a:lnTo>
                    <a:pt x="51851" y="71735"/>
                  </a:lnTo>
                  <a:lnTo>
                    <a:pt x="37338" y="74676"/>
                  </a:lnTo>
                  <a:lnTo>
                    <a:pt x="22824" y="71735"/>
                  </a:lnTo>
                  <a:lnTo>
                    <a:pt x="10953" y="63722"/>
                  </a:lnTo>
                  <a:lnTo>
                    <a:pt x="2940" y="51851"/>
                  </a:lnTo>
                  <a:lnTo>
                    <a:pt x="0" y="37338"/>
                  </a:lnTo>
                  <a:close/>
                </a:path>
              </a:pathLst>
            </a:custGeom>
            <a:ln w="25400">
              <a:solidFill>
                <a:srgbClr val="000000"/>
              </a:solidFill>
            </a:ln>
          </p:spPr>
          <p:txBody>
            <a:bodyPr wrap="square" lIns="0" tIns="0" rIns="0" bIns="0" rtlCol="0"/>
            <a:lstStyle/>
            <a:p>
              <a:endParaRPr/>
            </a:p>
          </p:txBody>
        </p:sp>
        <p:sp>
          <p:nvSpPr>
            <p:cNvPr id="103" name="object 103"/>
            <p:cNvSpPr/>
            <p:nvPr/>
          </p:nvSpPr>
          <p:spPr>
            <a:xfrm>
              <a:off x="5538977" y="3371849"/>
              <a:ext cx="74930" cy="74930"/>
            </a:xfrm>
            <a:custGeom>
              <a:avLst/>
              <a:gdLst/>
              <a:ahLst/>
              <a:cxnLst/>
              <a:rect l="l" t="t" r="r" b="b"/>
              <a:pathLst>
                <a:path w="74929" h="74929">
                  <a:moveTo>
                    <a:pt x="37337" y="0"/>
                  </a:moveTo>
                  <a:lnTo>
                    <a:pt x="22824" y="2940"/>
                  </a:lnTo>
                  <a:lnTo>
                    <a:pt x="10953" y="10953"/>
                  </a:lnTo>
                  <a:lnTo>
                    <a:pt x="2940" y="22824"/>
                  </a:lnTo>
                  <a:lnTo>
                    <a:pt x="0" y="37337"/>
                  </a:lnTo>
                  <a:lnTo>
                    <a:pt x="2940" y="51851"/>
                  </a:lnTo>
                  <a:lnTo>
                    <a:pt x="10953" y="63722"/>
                  </a:lnTo>
                  <a:lnTo>
                    <a:pt x="22824" y="71735"/>
                  </a:lnTo>
                  <a:lnTo>
                    <a:pt x="37337" y="74675"/>
                  </a:lnTo>
                  <a:lnTo>
                    <a:pt x="51851" y="71735"/>
                  </a:lnTo>
                  <a:lnTo>
                    <a:pt x="63722" y="63722"/>
                  </a:lnTo>
                  <a:lnTo>
                    <a:pt x="71735" y="51851"/>
                  </a:lnTo>
                  <a:lnTo>
                    <a:pt x="74675" y="37337"/>
                  </a:lnTo>
                  <a:lnTo>
                    <a:pt x="71735" y="22824"/>
                  </a:lnTo>
                  <a:lnTo>
                    <a:pt x="63722" y="10953"/>
                  </a:lnTo>
                  <a:lnTo>
                    <a:pt x="51851" y="2940"/>
                  </a:lnTo>
                  <a:lnTo>
                    <a:pt x="37337" y="0"/>
                  </a:lnTo>
                  <a:close/>
                </a:path>
              </a:pathLst>
            </a:custGeom>
            <a:solidFill>
              <a:srgbClr val="8A81D2"/>
            </a:solidFill>
          </p:spPr>
          <p:txBody>
            <a:bodyPr wrap="square" lIns="0" tIns="0" rIns="0" bIns="0" rtlCol="0"/>
            <a:lstStyle/>
            <a:p>
              <a:endParaRPr/>
            </a:p>
          </p:txBody>
        </p:sp>
        <p:sp>
          <p:nvSpPr>
            <p:cNvPr id="104" name="object 104"/>
            <p:cNvSpPr/>
            <p:nvPr/>
          </p:nvSpPr>
          <p:spPr>
            <a:xfrm>
              <a:off x="5538977" y="3371849"/>
              <a:ext cx="74930" cy="74930"/>
            </a:xfrm>
            <a:custGeom>
              <a:avLst/>
              <a:gdLst/>
              <a:ahLst/>
              <a:cxnLst/>
              <a:rect l="l" t="t" r="r" b="b"/>
              <a:pathLst>
                <a:path w="74929" h="74929">
                  <a:moveTo>
                    <a:pt x="0" y="37337"/>
                  </a:moveTo>
                  <a:lnTo>
                    <a:pt x="2940" y="22824"/>
                  </a:lnTo>
                  <a:lnTo>
                    <a:pt x="10953" y="10953"/>
                  </a:lnTo>
                  <a:lnTo>
                    <a:pt x="22824" y="2940"/>
                  </a:lnTo>
                  <a:lnTo>
                    <a:pt x="37337" y="0"/>
                  </a:lnTo>
                  <a:lnTo>
                    <a:pt x="51851" y="2940"/>
                  </a:lnTo>
                  <a:lnTo>
                    <a:pt x="63722" y="10953"/>
                  </a:lnTo>
                  <a:lnTo>
                    <a:pt x="71735" y="22824"/>
                  </a:lnTo>
                  <a:lnTo>
                    <a:pt x="74675" y="37337"/>
                  </a:lnTo>
                  <a:lnTo>
                    <a:pt x="71735" y="51851"/>
                  </a:lnTo>
                  <a:lnTo>
                    <a:pt x="63722" y="63722"/>
                  </a:lnTo>
                  <a:lnTo>
                    <a:pt x="51851" y="71735"/>
                  </a:lnTo>
                  <a:lnTo>
                    <a:pt x="37337" y="74675"/>
                  </a:lnTo>
                  <a:lnTo>
                    <a:pt x="22824" y="71735"/>
                  </a:lnTo>
                  <a:lnTo>
                    <a:pt x="10953" y="63722"/>
                  </a:lnTo>
                  <a:lnTo>
                    <a:pt x="2940" y="51851"/>
                  </a:lnTo>
                  <a:lnTo>
                    <a:pt x="0" y="37337"/>
                  </a:lnTo>
                  <a:close/>
                </a:path>
              </a:pathLst>
            </a:custGeom>
            <a:ln w="25400">
              <a:solidFill>
                <a:srgbClr val="000000"/>
              </a:solidFill>
            </a:ln>
          </p:spPr>
          <p:txBody>
            <a:bodyPr wrap="square" lIns="0" tIns="0" rIns="0" bIns="0" rtlCol="0"/>
            <a:lstStyle/>
            <a:p>
              <a:endParaRPr/>
            </a:p>
          </p:txBody>
        </p:sp>
      </p:grpSp>
      <p:sp>
        <p:nvSpPr>
          <p:cNvPr id="105" name="object 105"/>
          <p:cNvSpPr txBox="1"/>
          <p:nvPr/>
        </p:nvSpPr>
        <p:spPr>
          <a:xfrm>
            <a:off x="5005832" y="3277463"/>
            <a:ext cx="123698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3</a:t>
            </a:r>
            <a:r>
              <a:rPr sz="1100" spc="-25" dirty="0">
                <a:latin typeface="Arial MT"/>
                <a:cs typeface="Arial MT"/>
              </a:rPr>
              <a:t> </a:t>
            </a:r>
            <a:r>
              <a:rPr sz="1100" spc="-5" dirty="0">
                <a:latin typeface="Arial MT"/>
                <a:cs typeface="Arial MT"/>
              </a:rPr>
              <a:t>Nearest</a:t>
            </a:r>
            <a:r>
              <a:rPr sz="1100" spc="-25" dirty="0">
                <a:latin typeface="Arial MT"/>
                <a:cs typeface="Arial MT"/>
              </a:rPr>
              <a:t> </a:t>
            </a:r>
            <a:r>
              <a:rPr sz="1100" spc="-5" dirty="0">
                <a:latin typeface="Arial MT"/>
                <a:cs typeface="Arial MT"/>
              </a:rPr>
              <a:t>Neighbor</a:t>
            </a:r>
            <a:endParaRPr sz="1100">
              <a:latin typeface="Arial MT"/>
              <a:cs typeface="Arial MT"/>
            </a:endParaRPr>
          </a:p>
        </p:txBody>
      </p:sp>
      <p:sp>
        <p:nvSpPr>
          <p:cNvPr id="106" name="object 106"/>
          <p:cNvSpPr txBox="1"/>
          <p:nvPr/>
        </p:nvSpPr>
        <p:spPr>
          <a:xfrm>
            <a:off x="8240648" y="3713022"/>
            <a:ext cx="269240"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Cambria Math"/>
                <a:cs typeface="Cambria Math"/>
              </a:rPr>
              <a:t>𝒙</a:t>
            </a:r>
            <a:r>
              <a:rPr sz="1650" spc="-7" baseline="-15151" dirty="0">
                <a:latin typeface="Cambria Math"/>
                <a:cs typeface="Cambria Math"/>
              </a:rPr>
              <a:t>𝟏</a:t>
            </a:r>
            <a:endParaRPr sz="1650" baseline="-15151">
              <a:latin typeface="Cambria Math"/>
              <a:cs typeface="Cambria Math"/>
            </a:endParaRPr>
          </a:p>
        </p:txBody>
      </p:sp>
      <p:grpSp>
        <p:nvGrpSpPr>
          <p:cNvPr id="107" name="object 107"/>
          <p:cNvGrpSpPr/>
          <p:nvPr/>
        </p:nvGrpSpPr>
        <p:grpSpPr>
          <a:xfrm>
            <a:off x="4780914" y="2334387"/>
            <a:ext cx="3382645" cy="1520825"/>
            <a:chOff x="4717160" y="2807589"/>
            <a:chExt cx="3382645" cy="1520825"/>
          </a:xfrm>
        </p:grpSpPr>
        <p:sp>
          <p:nvSpPr>
            <p:cNvPr id="108" name="object 108"/>
            <p:cNvSpPr/>
            <p:nvPr/>
          </p:nvSpPr>
          <p:spPr>
            <a:xfrm>
              <a:off x="5271515" y="4230624"/>
              <a:ext cx="2828290" cy="76200"/>
            </a:xfrm>
            <a:custGeom>
              <a:avLst/>
              <a:gdLst/>
              <a:ahLst/>
              <a:cxnLst/>
              <a:rect l="l" t="t" r="r" b="b"/>
              <a:pathLst>
                <a:path w="2828290" h="76200">
                  <a:moveTo>
                    <a:pt x="2751709" y="0"/>
                  </a:moveTo>
                  <a:lnTo>
                    <a:pt x="2751709" y="76200"/>
                  </a:lnTo>
                  <a:lnTo>
                    <a:pt x="2815209" y="44450"/>
                  </a:lnTo>
                  <a:lnTo>
                    <a:pt x="2764409" y="44450"/>
                  </a:lnTo>
                  <a:lnTo>
                    <a:pt x="2764409" y="31750"/>
                  </a:lnTo>
                  <a:lnTo>
                    <a:pt x="2815209" y="31750"/>
                  </a:lnTo>
                  <a:lnTo>
                    <a:pt x="2751709" y="0"/>
                  </a:lnTo>
                  <a:close/>
                </a:path>
                <a:path w="2828290" h="76200">
                  <a:moveTo>
                    <a:pt x="2751709" y="31750"/>
                  </a:moveTo>
                  <a:lnTo>
                    <a:pt x="0" y="31750"/>
                  </a:lnTo>
                  <a:lnTo>
                    <a:pt x="0" y="44450"/>
                  </a:lnTo>
                  <a:lnTo>
                    <a:pt x="2751709" y="44450"/>
                  </a:lnTo>
                  <a:lnTo>
                    <a:pt x="2751709" y="31750"/>
                  </a:lnTo>
                  <a:close/>
                </a:path>
                <a:path w="2828290" h="76200">
                  <a:moveTo>
                    <a:pt x="2815209" y="31750"/>
                  </a:moveTo>
                  <a:lnTo>
                    <a:pt x="2764409" y="31750"/>
                  </a:lnTo>
                  <a:lnTo>
                    <a:pt x="2764409" y="44450"/>
                  </a:lnTo>
                  <a:lnTo>
                    <a:pt x="2815209" y="44450"/>
                  </a:lnTo>
                  <a:lnTo>
                    <a:pt x="2827909" y="38100"/>
                  </a:lnTo>
                  <a:lnTo>
                    <a:pt x="2815209" y="31750"/>
                  </a:lnTo>
                  <a:close/>
                </a:path>
              </a:pathLst>
            </a:custGeom>
            <a:solidFill>
              <a:srgbClr val="000000"/>
            </a:solidFill>
          </p:spPr>
          <p:txBody>
            <a:bodyPr wrap="square" lIns="0" tIns="0" rIns="0" bIns="0" rtlCol="0"/>
            <a:lstStyle/>
            <a:p>
              <a:endParaRPr/>
            </a:p>
          </p:txBody>
        </p:sp>
        <p:pic>
          <p:nvPicPr>
            <p:cNvPr id="109" name="object 109"/>
            <p:cNvPicPr/>
            <p:nvPr/>
          </p:nvPicPr>
          <p:blipFill>
            <a:blip r:embed="rId12" cstate="print"/>
            <a:stretch>
              <a:fillRect/>
            </a:stretch>
          </p:blipFill>
          <p:spPr>
            <a:xfrm>
              <a:off x="5929883" y="4230624"/>
              <a:ext cx="74675" cy="74675"/>
            </a:xfrm>
            <a:prstGeom prst="rect">
              <a:avLst/>
            </a:prstGeom>
          </p:spPr>
        </p:pic>
        <p:pic>
          <p:nvPicPr>
            <p:cNvPr id="110" name="object 110"/>
            <p:cNvPicPr/>
            <p:nvPr/>
          </p:nvPicPr>
          <p:blipFill>
            <a:blip r:embed="rId12" cstate="print"/>
            <a:stretch>
              <a:fillRect/>
            </a:stretch>
          </p:blipFill>
          <p:spPr>
            <a:xfrm>
              <a:off x="6190487" y="4230624"/>
              <a:ext cx="74675" cy="74675"/>
            </a:xfrm>
            <a:prstGeom prst="rect">
              <a:avLst/>
            </a:prstGeom>
          </p:spPr>
        </p:pic>
        <p:sp>
          <p:nvSpPr>
            <p:cNvPr id="111" name="object 111"/>
            <p:cNvSpPr/>
            <p:nvPr/>
          </p:nvSpPr>
          <p:spPr>
            <a:xfrm>
              <a:off x="5687567" y="4233672"/>
              <a:ext cx="74930" cy="74930"/>
            </a:xfrm>
            <a:custGeom>
              <a:avLst/>
              <a:gdLst/>
              <a:ahLst/>
              <a:cxnLst/>
              <a:rect l="l" t="t" r="r" b="b"/>
              <a:pathLst>
                <a:path w="74929" h="74929">
                  <a:moveTo>
                    <a:pt x="37337" y="0"/>
                  </a:moveTo>
                  <a:lnTo>
                    <a:pt x="22824" y="2933"/>
                  </a:lnTo>
                  <a:lnTo>
                    <a:pt x="10953" y="10934"/>
                  </a:lnTo>
                  <a:lnTo>
                    <a:pt x="2940" y="22802"/>
                  </a:lnTo>
                  <a:lnTo>
                    <a:pt x="0" y="37337"/>
                  </a:lnTo>
                  <a:lnTo>
                    <a:pt x="2940" y="51873"/>
                  </a:lnTo>
                  <a:lnTo>
                    <a:pt x="10953" y="63741"/>
                  </a:lnTo>
                  <a:lnTo>
                    <a:pt x="22824" y="71742"/>
                  </a:lnTo>
                  <a:lnTo>
                    <a:pt x="37337" y="74675"/>
                  </a:lnTo>
                  <a:lnTo>
                    <a:pt x="51851" y="71742"/>
                  </a:lnTo>
                  <a:lnTo>
                    <a:pt x="63722" y="63741"/>
                  </a:lnTo>
                  <a:lnTo>
                    <a:pt x="71735" y="51873"/>
                  </a:lnTo>
                  <a:lnTo>
                    <a:pt x="74676" y="37337"/>
                  </a:lnTo>
                  <a:lnTo>
                    <a:pt x="71735" y="22802"/>
                  </a:lnTo>
                  <a:lnTo>
                    <a:pt x="63722" y="10934"/>
                  </a:lnTo>
                  <a:lnTo>
                    <a:pt x="51851" y="2933"/>
                  </a:lnTo>
                  <a:lnTo>
                    <a:pt x="37337" y="0"/>
                  </a:lnTo>
                  <a:close/>
                </a:path>
              </a:pathLst>
            </a:custGeom>
            <a:solidFill>
              <a:srgbClr val="8A81D2"/>
            </a:solidFill>
          </p:spPr>
          <p:txBody>
            <a:bodyPr wrap="square" lIns="0" tIns="0" rIns="0" bIns="0" rtlCol="0"/>
            <a:lstStyle/>
            <a:p>
              <a:endParaRPr/>
            </a:p>
          </p:txBody>
        </p:sp>
        <p:sp>
          <p:nvSpPr>
            <p:cNvPr id="112" name="object 112"/>
            <p:cNvSpPr/>
            <p:nvPr/>
          </p:nvSpPr>
          <p:spPr>
            <a:xfrm>
              <a:off x="6672071" y="4235196"/>
              <a:ext cx="73660" cy="74930"/>
            </a:xfrm>
            <a:custGeom>
              <a:avLst/>
              <a:gdLst/>
              <a:ahLst/>
              <a:cxnLst/>
              <a:rect l="l" t="t" r="r" b="b"/>
              <a:pathLst>
                <a:path w="73659" h="74929">
                  <a:moveTo>
                    <a:pt x="36575" y="0"/>
                  </a:moveTo>
                  <a:lnTo>
                    <a:pt x="22342" y="2933"/>
                  </a:lnTo>
                  <a:lnTo>
                    <a:pt x="10715" y="10934"/>
                  </a:lnTo>
                  <a:lnTo>
                    <a:pt x="2875" y="22802"/>
                  </a:lnTo>
                  <a:lnTo>
                    <a:pt x="0" y="37337"/>
                  </a:lnTo>
                  <a:lnTo>
                    <a:pt x="2875" y="51873"/>
                  </a:lnTo>
                  <a:lnTo>
                    <a:pt x="10715" y="63741"/>
                  </a:lnTo>
                  <a:lnTo>
                    <a:pt x="22342" y="71742"/>
                  </a:lnTo>
                  <a:lnTo>
                    <a:pt x="36575" y="74675"/>
                  </a:lnTo>
                  <a:lnTo>
                    <a:pt x="50809" y="71742"/>
                  </a:lnTo>
                  <a:lnTo>
                    <a:pt x="62436" y="63741"/>
                  </a:lnTo>
                  <a:lnTo>
                    <a:pt x="70276" y="51873"/>
                  </a:lnTo>
                  <a:lnTo>
                    <a:pt x="73151" y="37337"/>
                  </a:lnTo>
                  <a:lnTo>
                    <a:pt x="70276" y="22802"/>
                  </a:lnTo>
                  <a:lnTo>
                    <a:pt x="62436" y="10934"/>
                  </a:lnTo>
                  <a:lnTo>
                    <a:pt x="50809" y="2933"/>
                  </a:lnTo>
                  <a:lnTo>
                    <a:pt x="36575" y="0"/>
                  </a:lnTo>
                  <a:close/>
                </a:path>
              </a:pathLst>
            </a:custGeom>
            <a:solidFill>
              <a:srgbClr val="FF0000"/>
            </a:solidFill>
          </p:spPr>
          <p:txBody>
            <a:bodyPr wrap="square" lIns="0" tIns="0" rIns="0" bIns="0" rtlCol="0"/>
            <a:lstStyle/>
            <a:p>
              <a:endParaRPr/>
            </a:p>
          </p:txBody>
        </p:sp>
        <p:pic>
          <p:nvPicPr>
            <p:cNvPr id="113" name="object 113"/>
            <p:cNvPicPr/>
            <p:nvPr/>
          </p:nvPicPr>
          <p:blipFill>
            <a:blip r:embed="rId13" cstate="print"/>
            <a:stretch>
              <a:fillRect/>
            </a:stretch>
          </p:blipFill>
          <p:spPr>
            <a:xfrm>
              <a:off x="6800087" y="4239768"/>
              <a:ext cx="73151" cy="74675"/>
            </a:xfrm>
            <a:prstGeom prst="rect">
              <a:avLst/>
            </a:prstGeom>
          </p:spPr>
        </p:pic>
        <p:pic>
          <p:nvPicPr>
            <p:cNvPr id="114" name="object 114"/>
            <p:cNvPicPr/>
            <p:nvPr/>
          </p:nvPicPr>
          <p:blipFill>
            <a:blip r:embed="rId14" cstate="print"/>
            <a:stretch>
              <a:fillRect/>
            </a:stretch>
          </p:blipFill>
          <p:spPr>
            <a:xfrm>
              <a:off x="7217663" y="4239768"/>
              <a:ext cx="74675" cy="74675"/>
            </a:xfrm>
            <a:prstGeom prst="rect">
              <a:avLst/>
            </a:prstGeom>
          </p:spPr>
        </p:pic>
        <p:pic>
          <p:nvPicPr>
            <p:cNvPr id="115" name="object 115"/>
            <p:cNvPicPr/>
            <p:nvPr/>
          </p:nvPicPr>
          <p:blipFill>
            <a:blip r:embed="rId15" cstate="print"/>
            <a:stretch>
              <a:fillRect/>
            </a:stretch>
          </p:blipFill>
          <p:spPr>
            <a:xfrm>
              <a:off x="7021067" y="4239768"/>
              <a:ext cx="73151" cy="74675"/>
            </a:xfrm>
            <a:prstGeom prst="rect">
              <a:avLst/>
            </a:prstGeom>
          </p:spPr>
        </p:pic>
        <p:sp>
          <p:nvSpPr>
            <p:cNvPr id="116" name="object 116"/>
            <p:cNvSpPr/>
            <p:nvPr/>
          </p:nvSpPr>
          <p:spPr>
            <a:xfrm>
              <a:off x="7400543" y="4241292"/>
              <a:ext cx="74930" cy="74930"/>
            </a:xfrm>
            <a:custGeom>
              <a:avLst/>
              <a:gdLst/>
              <a:ahLst/>
              <a:cxnLst/>
              <a:rect l="l" t="t" r="r" b="b"/>
              <a:pathLst>
                <a:path w="74929" h="74929">
                  <a:moveTo>
                    <a:pt x="37337" y="0"/>
                  </a:moveTo>
                  <a:lnTo>
                    <a:pt x="22824" y="2933"/>
                  </a:lnTo>
                  <a:lnTo>
                    <a:pt x="10953" y="10934"/>
                  </a:lnTo>
                  <a:lnTo>
                    <a:pt x="2940" y="22802"/>
                  </a:lnTo>
                  <a:lnTo>
                    <a:pt x="0" y="37338"/>
                  </a:lnTo>
                  <a:lnTo>
                    <a:pt x="2940" y="51873"/>
                  </a:lnTo>
                  <a:lnTo>
                    <a:pt x="10953" y="63741"/>
                  </a:lnTo>
                  <a:lnTo>
                    <a:pt x="22824" y="71742"/>
                  </a:lnTo>
                  <a:lnTo>
                    <a:pt x="37337" y="74676"/>
                  </a:lnTo>
                  <a:lnTo>
                    <a:pt x="51851" y="71742"/>
                  </a:lnTo>
                  <a:lnTo>
                    <a:pt x="63722" y="63741"/>
                  </a:lnTo>
                  <a:lnTo>
                    <a:pt x="71735" y="51873"/>
                  </a:lnTo>
                  <a:lnTo>
                    <a:pt x="74675" y="37338"/>
                  </a:lnTo>
                  <a:lnTo>
                    <a:pt x="71735" y="22802"/>
                  </a:lnTo>
                  <a:lnTo>
                    <a:pt x="63722" y="10934"/>
                  </a:lnTo>
                  <a:lnTo>
                    <a:pt x="51851" y="2933"/>
                  </a:lnTo>
                  <a:lnTo>
                    <a:pt x="37337" y="0"/>
                  </a:lnTo>
                  <a:close/>
                </a:path>
              </a:pathLst>
            </a:custGeom>
            <a:solidFill>
              <a:srgbClr val="FF0000"/>
            </a:solidFill>
          </p:spPr>
          <p:txBody>
            <a:bodyPr wrap="square" lIns="0" tIns="0" rIns="0" bIns="0" rtlCol="0"/>
            <a:lstStyle/>
            <a:p>
              <a:endParaRPr/>
            </a:p>
          </p:txBody>
        </p:sp>
        <p:pic>
          <p:nvPicPr>
            <p:cNvPr id="117" name="object 117"/>
            <p:cNvPicPr/>
            <p:nvPr/>
          </p:nvPicPr>
          <p:blipFill>
            <a:blip r:embed="rId16" cstate="print"/>
            <a:stretch>
              <a:fillRect/>
            </a:stretch>
          </p:blipFill>
          <p:spPr>
            <a:xfrm>
              <a:off x="6333743" y="4232148"/>
              <a:ext cx="73151" cy="74676"/>
            </a:xfrm>
            <a:prstGeom prst="rect">
              <a:avLst/>
            </a:prstGeom>
          </p:spPr>
        </p:pic>
        <p:sp>
          <p:nvSpPr>
            <p:cNvPr id="118" name="object 118"/>
            <p:cNvSpPr/>
            <p:nvPr/>
          </p:nvSpPr>
          <p:spPr>
            <a:xfrm>
              <a:off x="7629905" y="4240530"/>
              <a:ext cx="73660" cy="74930"/>
            </a:xfrm>
            <a:custGeom>
              <a:avLst/>
              <a:gdLst/>
              <a:ahLst/>
              <a:cxnLst/>
              <a:rect l="l" t="t" r="r" b="b"/>
              <a:pathLst>
                <a:path w="73659" h="74929">
                  <a:moveTo>
                    <a:pt x="36575" y="0"/>
                  </a:moveTo>
                  <a:lnTo>
                    <a:pt x="22342" y="2933"/>
                  </a:lnTo>
                  <a:lnTo>
                    <a:pt x="10715" y="10934"/>
                  </a:lnTo>
                  <a:lnTo>
                    <a:pt x="2875" y="22802"/>
                  </a:lnTo>
                  <a:lnTo>
                    <a:pt x="0" y="37338"/>
                  </a:lnTo>
                  <a:lnTo>
                    <a:pt x="2875" y="51873"/>
                  </a:lnTo>
                  <a:lnTo>
                    <a:pt x="10715" y="63741"/>
                  </a:lnTo>
                  <a:lnTo>
                    <a:pt x="22342" y="71742"/>
                  </a:lnTo>
                  <a:lnTo>
                    <a:pt x="36575" y="74676"/>
                  </a:lnTo>
                  <a:lnTo>
                    <a:pt x="50809" y="71742"/>
                  </a:lnTo>
                  <a:lnTo>
                    <a:pt x="62436" y="63741"/>
                  </a:lnTo>
                  <a:lnTo>
                    <a:pt x="70276" y="51873"/>
                  </a:lnTo>
                  <a:lnTo>
                    <a:pt x="73151" y="37338"/>
                  </a:lnTo>
                  <a:lnTo>
                    <a:pt x="70276" y="22802"/>
                  </a:lnTo>
                  <a:lnTo>
                    <a:pt x="62436" y="10934"/>
                  </a:lnTo>
                  <a:lnTo>
                    <a:pt x="50809" y="2933"/>
                  </a:lnTo>
                  <a:lnTo>
                    <a:pt x="36575" y="0"/>
                  </a:lnTo>
                  <a:close/>
                </a:path>
              </a:pathLst>
            </a:custGeom>
            <a:solidFill>
              <a:srgbClr val="FFFF00"/>
            </a:solidFill>
          </p:spPr>
          <p:txBody>
            <a:bodyPr wrap="square" lIns="0" tIns="0" rIns="0" bIns="0" rtlCol="0"/>
            <a:lstStyle/>
            <a:p>
              <a:endParaRPr/>
            </a:p>
          </p:txBody>
        </p:sp>
        <p:sp>
          <p:nvSpPr>
            <p:cNvPr id="119" name="object 119"/>
            <p:cNvSpPr/>
            <p:nvPr/>
          </p:nvSpPr>
          <p:spPr>
            <a:xfrm>
              <a:off x="7629905" y="4240530"/>
              <a:ext cx="73660" cy="74930"/>
            </a:xfrm>
            <a:custGeom>
              <a:avLst/>
              <a:gdLst/>
              <a:ahLst/>
              <a:cxnLst/>
              <a:rect l="l" t="t" r="r" b="b"/>
              <a:pathLst>
                <a:path w="73659" h="74929">
                  <a:moveTo>
                    <a:pt x="0" y="37338"/>
                  </a:moveTo>
                  <a:lnTo>
                    <a:pt x="2875" y="22802"/>
                  </a:lnTo>
                  <a:lnTo>
                    <a:pt x="10715" y="10934"/>
                  </a:lnTo>
                  <a:lnTo>
                    <a:pt x="22342" y="2933"/>
                  </a:lnTo>
                  <a:lnTo>
                    <a:pt x="36575" y="0"/>
                  </a:lnTo>
                  <a:lnTo>
                    <a:pt x="50809" y="2933"/>
                  </a:lnTo>
                  <a:lnTo>
                    <a:pt x="62436" y="10934"/>
                  </a:lnTo>
                  <a:lnTo>
                    <a:pt x="70276" y="22802"/>
                  </a:lnTo>
                  <a:lnTo>
                    <a:pt x="73151" y="37338"/>
                  </a:lnTo>
                  <a:lnTo>
                    <a:pt x="70276" y="51873"/>
                  </a:lnTo>
                  <a:lnTo>
                    <a:pt x="62436" y="63741"/>
                  </a:lnTo>
                  <a:lnTo>
                    <a:pt x="50809" y="71742"/>
                  </a:lnTo>
                  <a:lnTo>
                    <a:pt x="36575" y="74676"/>
                  </a:lnTo>
                  <a:lnTo>
                    <a:pt x="22342" y="71742"/>
                  </a:lnTo>
                  <a:lnTo>
                    <a:pt x="10715" y="63741"/>
                  </a:lnTo>
                  <a:lnTo>
                    <a:pt x="2875" y="51873"/>
                  </a:lnTo>
                  <a:lnTo>
                    <a:pt x="0" y="37338"/>
                  </a:lnTo>
                  <a:close/>
                </a:path>
              </a:pathLst>
            </a:custGeom>
            <a:ln w="25400">
              <a:solidFill>
                <a:srgbClr val="000000"/>
              </a:solidFill>
            </a:ln>
          </p:spPr>
          <p:txBody>
            <a:bodyPr wrap="square" lIns="0" tIns="0" rIns="0" bIns="0" rtlCol="0"/>
            <a:lstStyle/>
            <a:p>
              <a:endParaRPr/>
            </a:p>
          </p:txBody>
        </p:sp>
        <p:sp>
          <p:nvSpPr>
            <p:cNvPr id="120" name="object 120"/>
            <p:cNvSpPr/>
            <p:nvPr/>
          </p:nvSpPr>
          <p:spPr>
            <a:xfrm>
              <a:off x="6518909" y="4226814"/>
              <a:ext cx="74930" cy="74930"/>
            </a:xfrm>
            <a:custGeom>
              <a:avLst/>
              <a:gdLst/>
              <a:ahLst/>
              <a:cxnLst/>
              <a:rect l="l" t="t" r="r" b="b"/>
              <a:pathLst>
                <a:path w="74929" h="74929">
                  <a:moveTo>
                    <a:pt x="37338" y="0"/>
                  </a:moveTo>
                  <a:lnTo>
                    <a:pt x="22824" y="2933"/>
                  </a:lnTo>
                  <a:lnTo>
                    <a:pt x="10953" y="10934"/>
                  </a:lnTo>
                  <a:lnTo>
                    <a:pt x="2940" y="22802"/>
                  </a:lnTo>
                  <a:lnTo>
                    <a:pt x="0" y="37338"/>
                  </a:lnTo>
                  <a:lnTo>
                    <a:pt x="2940" y="51873"/>
                  </a:lnTo>
                  <a:lnTo>
                    <a:pt x="10953" y="63741"/>
                  </a:lnTo>
                  <a:lnTo>
                    <a:pt x="22824" y="71742"/>
                  </a:lnTo>
                  <a:lnTo>
                    <a:pt x="37338" y="74676"/>
                  </a:lnTo>
                  <a:lnTo>
                    <a:pt x="51851" y="71742"/>
                  </a:lnTo>
                  <a:lnTo>
                    <a:pt x="63722" y="63741"/>
                  </a:lnTo>
                  <a:lnTo>
                    <a:pt x="71735" y="51873"/>
                  </a:lnTo>
                  <a:lnTo>
                    <a:pt x="74675" y="37338"/>
                  </a:lnTo>
                  <a:lnTo>
                    <a:pt x="71735" y="22802"/>
                  </a:lnTo>
                  <a:lnTo>
                    <a:pt x="63722" y="10934"/>
                  </a:lnTo>
                  <a:lnTo>
                    <a:pt x="51851" y="2933"/>
                  </a:lnTo>
                  <a:lnTo>
                    <a:pt x="37338" y="0"/>
                  </a:lnTo>
                  <a:close/>
                </a:path>
              </a:pathLst>
            </a:custGeom>
            <a:solidFill>
              <a:srgbClr val="FFFF00"/>
            </a:solidFill>
          </p:spPr>
          <p:txBody>
            <a:bodyPr wrap="square" lIns="0" tIns="0" rIns="0" bIns="0" rtlCol="0"/>
            <a:lstStyle/>
            <a:p>
              <a:endParaRPr/>
            </a:p>
          </p:txBody>
        </p:sp>
        <p:sp>
          <p:nvSpPr>
            <p:cNvPr id="121" name="object 121"/>
            <p:cNvSpPr/>
            <p:nvPr/>
          </p:nvSpPr>
          <p:spPr>
            <a:xfrm>
              <a:off x="6518909" y="4226814"/>
              <a:ext cx="74930" cy="74930"/>
            </a:xfrm>
            <a:custGeom>
              <a:avLst/>
              <a:gdLst/>
              <a:ahLst/>
              <a:cxnLst/>
              <a:rect l="l" t="t" r="r" b="b"/>
              <a:pathLst>
                <a:path w="74929" h="74929">
                  <a:moveTo>
                    <a:pt x="0" y="37338"/>
                  </a:moveTo>
                  <a:lnTo>
                    <a:pt x="2940" y="22802"/>
                  </a:lnTo>
                  <a:lnTo>
                    <a:pt x="10953" y="10934"/>
                  </a:lnTo>
                  <a:lnTo>
                    <a:pt x="22824" y="2933"/>
                  </a:lnTo>
                  <a:lnTo>
                    <a:pt x="37338" y="0"/>
                  </a:lnTo>
                  <a:lnTo>
                    <a:pt x="51851" y="2933"/>
                  </a:lnTo>
                  <a:lnTo>
                    <a:pt x="63722" y="10934"/>
                  </a:lnTo>
                  <a:lnTo>
                    <a:pt x="71735" y="22802"/>
                  </a:lnTo>
                  <a:lnTo>
                    <a:pt x="74675" y="37338"/>
                  </a:lnTo>
                  <a:lnTo>
                    <a:pt x="71735" y="51873"/>
                  </a:lnTo>
                  <a:lnTo>
                    <a:pt x="63722" y="63741"/>
                  </a:lnTo>
                  <a:lnTo>
                    <a:pt x="51851" y="71742"/>
                  </a:lnTo>
                  <a:lnTo>
                    <a:pt x="37338" y="74676"/>
                  </a:lnTo>
                  <a:lnTo>
                    <a:pt x="22824" y="71742"/>
                  </a:lnTo>
                  <a:lnTo>
                    <a:pt x="10953" y="63741"/>
                  </a:lnTo>
                  <a:lnTo>
                    <a:pt x="2940" y="51873"/>
                  </a:lnTo>
                  <a:lnTo>
                    <a:pt x="0" y="37338"/>
                  </a:lnTo>
                  <a:close/>
                </a:path>
              </a:pathLst>
            </a:custGeom>
            <a:ln w="25400">
              <a:solidFill>
                <a:srgbClr val="000000"/>
              </a:solidFill>
            </a:ln>
          </p:spPr>
          <p:txBody>
            <a:bodyPr wrap="square" lIns="0" tIns="0" rIns="0" bIns="0" rtlCol="0"/>
            <a:lstStyle/>
            <a:p>
              <a:endParaRPr/>
            </a:p>
          </p:txBody>
        </p:sp>
        <p:sp>
          <p:nvSpPr>
            <p:cNvPr id="122" name="object 122"/>
            <p:cNvSpPr/>
            <p:nvPr/>
          </p:nvSpPr>
          <p:spPr>
            <a:xfrm>
              <a:off x="5537453" y="4231386"/>
              <a:ext cx="74930" cy="74930"/>
            </a:xfrm>
            <a:custGeom>
              <a:avLst/>
              <a:gdLst/>
              <a:ahLst/>
              <a:cxnLst/>
              <a:rect l="l" t="t" r="r" b="b"/>
              <a:pathLst>
                <a:path w="74929" h="74929">
                  <a:moveTo>
                    <a:pt x="37337" y="0"/>
                  </a:moveTo>
                  <a:lnTo>
                    <a:pt x="22824" y="2933"/>
                  </a:lnTo>
                  <a:lnTo>
                    <a:pt x="10953" y="10934"/>
                  </a:lnTo>
                  <a:lnTo>
                    <a:pt x="2940" y="22802"/>
                  </a:lnTo>
                  <a:lnTo>
                    <a:pt x="0" y="37337"/>
                  </a:lnTo>
                  <a:lnTo>
                    <a:pt x="2940" y="51873"/>
                  </a:lnTo>
                  <a:lnTo>
                    <a:pt x="10953" y="63741"/>
                  </a:lnTo>
                  <a:lnTo>
                    <a:pt x="22824" y="71742"/>
                  </a:lnTo>
                  <a:lnTo>
                    <a:pt x="37337" y="74675"/>
                  </a:lnTo>
                  <a:lnTo>
                    <a:pt x="51851" y="71742"/>
                  </a:lnTo>
                  <a:lnTo>
                    <a:pt x="63722" y="63741"/>
                  </a:lnTo>
                  <a:lnTo>
                    <a:pt x="71735" y="51873"/>
                  </a:lnTo>
                  <a:lnTo>
                    <a:pt x="74675" y="37337"/>
                  </a:lnTo>
                  <a:lnTo>
                    <a:pt x="71735" y="22802"/>
                  </a:lnTo>
                  <a:lnTo>
                    <a:pt x="63722" y="10934"/>
                  </a:lnTo>
                  <a:lnTo>
                    <a:pt x="51851" y="2933"/>
                  </a:lnTo>
                  <a:lnTo>
                    <a:pt x="37337" y="0"/>
                  </a:lnTo>
                  <a:close/>
                </a:path>
              </a:pathLst>
            </a:custGeom>
            <a:solidFill>
              <a:srgbClr val="FFFF00"/>
            </a:solidFill>
          </p:spPr>
          <p:txBody>
            <a:bodyPr wrap="square" lIns="0" tIns="0" rIns="0" bIns="0" rtlCol="0"/>
            <a:lstStyle/>
            <a:p>
              <a:endParaRPr/>
            </a:p>
          </p:txBody>
        </p:sp>
        <p:sp>
          <p:nvSpPr>
            <p:cNvPr id="123" name="object 123"/>
            <p:cNvSpPr/>
            <p:nvPr/>
          </p:nvSpPr>
          <p:spPr>
            <a:xfrm>
              <a:off x="5537453" y="4231386"/>
              <a:ext cx="74930" cy="74930"/>
            </a:xfrm>
            <a:custGeom>
              <a:avLst/>
              <a:gdLst/>
              <a:ahLst/>
              <a:cxnLst/>
              <a:rect l="l" t="t" r="r" b="b"/>
              <a:pathLst>
                <a:path w="74929" h="74929">
                  <a:moveTo>
                    <a:pt x="0" y="37337"/>
                  </a:moveTo>
                  <a:lnTo>
                    <a:pt x="2940" y="22802"/>
                  </a:lnTo>
                  <a:lnTo>
                    <a:pt x="10953" y="10934"/>
                  </a:lnTo>
                  <a:lnTo>
                    <a:pt x="22824" y="2933"/>
                  </a:lnTo>
                  <a:lnTo>
                    <a:pt x="37337" y="0"/>
                  </a:lnTo>
                  <a:lnTo>
                    <a:pt x="51851" y="2933"/>
                  </a:lnTo>
                  <a:lnTo>
                    <a:pt x="63722" y="10934"/>
                  </a:lnTo>
                  <a:lnTo>
                    <a:pt x="71735" y="22802"/>
                  </a:lnTo>
                  <a:lnTo>
                    <a:pt x="74675" y="37337"/>
                  </a:lnTo>
                  <a:lnTo>
                    <a:pt x="71735" y="51873"/>
                  </a:lnTo>
                  <a:lnTo>
                    <a:pt x="63722" y="63741"/>
                  </a:lnTo>
                  <a:lnTo>
                    <a:pt x="51851" y="71742"/>
                  </a:lnTo>
                  <a:lnTo>
                    <a:pt x="37337" y="74675"/>
                  </a:lnTo>
                  <a:lnTo>
                    <a:pt x="22824" y="71742"/>
                  </a:lnTo>
                  <a:lnTo>
                    <a:pt x="10953" y="63741"/>
                  </a:lnTo>
                  <a:lnTo>
                    <a:pt x="2940" y="51873"/>
                  </a:lnTo>
                  <a:lnTo>
                    <a:pt x="0" y="37337"/>
                  </a:lnTo>
                  <a:close/>
                </a:path>
              </a:pathLst>
            </a:custGeom>
            <a:ln w="25400">
              <a:solidFill>
                <a:srgbClr val="000000"/>
              </a:solidFill>
            </a:ln>
          </p:spPr>
          <p:txBody>
            <a:bodyPr wrap="square" lIns="0" tIns="0" rIns="0" bIns="0" rtlCol="0"/>
            <a:lstStyle/>
            <a:p>
              <a:endParaRPr/>
            </a:p>
          </p:txBody>
        </p:sp>
        <p:sp>
          <p:nvSpPr>
            <p:cNvPr id="124" name="object 124"/>
            <p:cNvSpPr/>
            <p:nvPr/>
          </p:nvSpPr>
          <p:spPr>
            <a:xfrm>
              <a:off x="7438643" y="4069092"/>
              <a:ext cx="227329" cy="172720"/>
            </a:xfrm>
            <a:custGeom>
              <a:avLst/>
              <a:gdLst/>
              <a:ahLst/>
              <a:cxnLst/>
              <a:rect l="l" t="t" r="r" b="b"/>
              <a:pathLst>
                <a:path w="227329" h="172720">
                  <a:moveTo>
                    <a:pt x="0" y="172478"/>
                  </a:moveTo>
                  <a:lnTo>
                    <a:pt x="6359" y="121427"/>
                  </a:lnTo>
                  <a:lnTo>
                    <a:pt x="23624" y="74513"/>
                  </a:lnTo>
                  <a:lnTo>
                    <a:pt x="49075" y="35877"/>
                  </a:lnTo>
                  <a:lnTo>
                    <a:pt x="79995" y="9659"/>
                  </a:lnTo>
                  <a:lnTo>
                    <a:pt x="113664" y="0"/>
                  </a:lnTo>
                  <a:lnTo>
                    <a:pt x="147334" y="9558"/>
                  </a:lnTo>
                  <a:lnTo>
                    <a:pt x="178254" y="35502"/>
                  </a:lnTo>
                  <a:lnTo>
                    <a:pt x="203705" y="73734"/>
                  </a:lnTo>
                  <a:lnTo>
                    <a:pt x="220970" y="120157"/>
                  </a:lnTo>
                  <a:lnTo>
                    <a:pt x="227329" y="170675"/>
                  </a:lnTo>
                </a:path>
              </a:pathLst>
            </a:custGeom>
            <a:ln w="9525">
              <a:solidFill>
                <a:srgbClr val="333333"/>
              </a:solidFill>
              <a:prstDash val="sysDash"/>
            </a:ln>
          </p:spPr>
          <p:txBody>
            <a:bodyPr wrap="square" lIns="0" tIns="0" rIns="0" bIns="0" rtlCol="0"/>
            <a:lstStyle/>
            <a:p>
              <a:endParaRPr/>
            </a:p>
          </p:txBody>
        </p:sp>
        <p:sp>
          <p:nvSpPr>
            <p:cNvPr id="125" name="object 125"/>
            <p:cNvSpPr/>
            <p:nvPr/>
          </p:nvSpPr>
          <p:spPr>
            <a:xfrm>
              <a:off x="5573267" y="4055351"/>
              <a:ext cx="1135380" cy="180340"/>
            </a:xfrm>
            <a:custGeom>
              <a:avLst/>
              <a:gdLst/>
              <a:ahLst/>
              <a:cxnLst/>
              <a:rect l="l" t="t" r="r" b="b"/>
              <a:pathLst>
                <a:path w="1135379" h="180339">
                  <a:moveTo>
                    <a:pt x="981456" y="170700"/>
                  </a:moveTo>
                  <a:lnTo>
                    <a:pt x="988048" y="108024"/>
                  </a:lnTo>
                  <a:lnTo>
                    <a:pt x="1005427" y="53346"/>
                  </a:lnTo>
                  <a:lnTo>
                    <a:pt x="1029997" y="14670"/>
                  </a:lnTo>
                  <a:lnTo>
                    <a:pt x="1058164" y="0"/>
                  </a:lnTo>
                  <a:lnTo>
                    <a:pt x="1086330" y="15463"/>
                  </a:lnTo>
                  <a:lnTo>
                    <a:pt x="1110900" y="56229"/>
                  </a:lnTo>
                  <a:lnTo>
                    <a:pt x="1128279" y="113864"/>
                  </a:lnTo>
                  <a:lnTo>
                    <a:pt x="1134872" y="179933"/>
                  </a:lnTo>
                </a:path>
                <a:path w="1135379" h="180339">
                  <a:moveTo>
                    <a:pt x="0" y="175272"/>
                  </a:moveTo>
                  <a:lnTo>
                    <a:pt x="6482" y="112596"/>
                  </a:lnTo>
                  <a:lnTo>
                    <a:pt x="23574" y="57918"/>
                  </a:lnTo>
                  <a:lnTo>
                    <a:pt x="47738" y="19242"/>
                  </a:lnTo>
                  <a:lnTo>
                    <a:pt x="75437" y="4571"/>
                  </a:lnTo>
                  <a:lnTo>
                    <a:pt x="103157" y="19528"/>
                  </a:lnTo>
                  <a:lnTo>
                    <a:pt x="127365" y="58959"/>
                  </a:lnTo>
                  <a:lnTo>
                    <a:pt x="144500" y="114707"/>
                  </a:lnTo>
                  <a:lnTo>
                    <a:pt x="151003" y="178612"/>
                  </a:lnTo>
                </a:path>
              </a:pathLst>
            </a:custGeom>
            <a:ln w="9525">
              <a:solidFill>
                <a:srgbClr val="333333"/>
              </a:solidFill>
              <a:prstDash val="sysDash"/>
            </a:ln>
          </p:spPr>
          <p:txBody>
            <a:bodyPr wrap="square" lIns="0" tIns="0" rIns="0" bIns="0" rtlCol="0"/>
            <a:lstStyle/>
            <a:p>
              <a:endParaRPr/>
            </a:p>
          </p:txBody>
        </p:sp>
        <p:sp>
          <p:nvSpPr>
            <p:cNvPr id="126" name="object 126"/>
            <p:cNvSpPr/>
            <p:nvPr/>
          </p:nvSpPr>
          <p:spPr>
            <a:xfrm>
              <a:off x="7632953" y="4240530"/>
              <a:ext cx="74930" cy="74930"/>
            </a:xfrm>
            <a:custGeom>
              <a:avLst/>
              <a:gdLst/>
              <a:ahLst/>
              <a:cxnLst/>
              <a:rect l="l" t="t" r="r" b="b"/>
              <a:pathLst>
                <a:path w="74929" h="74929">
                  <a:moveTo>
                    <a:pt x="37338" y="0"/>
                  </a:moveTo>
                  <a:lnTo>
                    <a:pt x="22824" y="2933"/>
                  </a:lnTo>
                  <a:lnTo>
                    <a:pt x="10953" y="10934"/>
                  </a:lnTo>
                  <a:lnTo>
                    <a:pt x="2940" y="22802"/>
                  </a:lnTo>
                  <a:lnTo>
                    <a:pt x="0" y="37338"/>
                  </a:lnTo>
                  <a:lnTo>
                    <a:pt x="2940" y="51873"/>
                  </a:lnTo>
                  <a:lnTo>
                    <a:pt x="10953" y="63741"/>
                  </a:lnTo>
                  <a:lnTo>
                    <a:pt x="22824" y="71742"/>
                  </a:lnTo>
                  <a:lnTo>
                    <a:pt x="37338" y="74676"/>
                  </a:lnTo>
                  <a:lnTo>
                    <a:pt x="51851" y="71742"/>
                  </a:lnTo>
                  <a:lnTo>
                    <a:pt x="63722" y="63741"/>
                  </a:lnTo>
                  <a:lnTo>
                    <a:pt x="71735" y="51873"/>
                  </a:lnTo>
                  <a:lnTo>
                    <a:pt x="74675" y="37338"/>
                  </a:lnTo>
                  <a:lnTo>
                    <a:pt x="71735" y="22802"/>
                  </a:lnTo>
                  <a:lnTo>
                    <a:pt x="63722" y="10934"/>
                  </a:lnTo>
                  <a:lnTo>
                    <a:pt x="51851" y="2933"/>
                  </a:lnTo>
                  <a:lnTo>
                    <a:pt x="37338" y="0"/>
                  </a:lnTo>
                  <a:close/>
                </a:path>
              </a:pathLst>
            </a:custGeom>
            <a:solidFill>
              <a:srgbClr val="FF0000"/>
            </a:solidFill>
          </p:spPr>
          <p:txBody>
            <a:bodyPr wrap="square" lIns="0" tIns="0" rIns="0" bIns="0" rtlCol="0"/>
            <a:lstStyle/>
            <a:p>
              <a:endParaRPr/>
            </a:p>
          </p:txBody>
        </p:sp>
        <p:sp>
          <p:nvSpPr>
            <p:cNvPr id="127" name="object 127"/>
            <p:cNvSpPr/>
            <p:nvPr/>
          </p:nvSpPr>
          <p:spPr>
            <a:xfrm>
              <a:off x="7632953" y="4240530"/>
              <a:ext cx="74930" cy="74930"/>
            </a:xfrm>
            <a:custGeom>
              <a:avLst/>
              <a:gdLst/>
              <a:ahLst/>
              <a:cxnLst/>
              <a:rect l="l" t="t" r="r" b="b"/>
              <a:pathLst>
                <a:path w="74929" h="74929">
                  <a:moveTo>
                    <a:pt x="0" y="37338"/>
                  </a:moveTo>
                  <a:lnTo>
                    <a:pt x="2940" y="22802"/>
                  </a:lnTo>
                  <a:lnTo>
                    <a:pt x="10953" y="10934"/>
                  </a:lnTo>
                  <a:lnTo>
                    <a:pt x="22824" y="2933"/>
                  </a:lnTo>
                  <a:lnTo>
                    <a:pt x="37338" y="0"/>
                  </a:lnTo>
                  <a:lnTo>
                    <a:pt x="51851" y="2933"/>
                  </a:lnTo>
                  <a:lnTo>
                    <a:pt x="63722" y="10934"/>
                  </a:lnTo>
                  <a:lnTo>
                    <a:pt x="71735" y="22802"/>
                  </a:lnTo>
                  <a:lnTo>
                    <a:pt x="74675" y="37338"/>
                  </a:lnTo>
                  <a:lnTo>
                    <a:pt x="71735" y="51873"/>
                  </a:lnTo>
                  <a:lnTo>
                    <a:pt x="63722" y="63741"/>
                  </a:lnTo>
                  <a:lnTo>
                    <a:pt x="51851" y="71742"/>
                  </a:lnTo>
                  <a:lnTo>
                    <a:pt x="37338" y="74676"/>
                  </a:lnTo>
                  <a:lnTo>
                    <a:pt x="22824" y="71742"/>
                  </a:lnTo>
                  <a:lnTo>
                    <a:pt x="10953" y="63741"/>
                  </a:lnTo>
                  <a:lnTo>
                    <a:pt x="2940" y="51873"/>
                  </a:lnTo>
                  <a:lnTo>
                    <a:pt x="0" y="37338"/>
                  </a:lnTo>
                  <a:close/>
                </a:path>
              </a:pathLst>
            </a:custGeom>
            <a:ln w="25400">
              <a:solidFill>
                <a:srgbClr val="000000"/>
              </a:solidFill>
            </a:ln>
          </p:spPr>
          <p:txBody>
            <a:bodyPr wrap="square" lIns="0" tIns="0" rIns="0" bIns="0" rtlCol="0"/>
            <a:lstStyle/>
            <a:p>
              <a:endParaRPr/>
            </a:p>
          </p:txBody>
        </p:sp>
        <p:sp>
          <p:nvSpPr>
            <p:cNvPr id="128" name="object 128"/>
            <p:cNvSpPr/>
            <p:nvPr/>
          </p:nvSpPr>
          <p:spPr>
            <a:xfrm>
              <a:off x="6518909" y="4226814"/>
              <a:ext cx="74930" cy="74930"/>
            </a:xfrm>
            <a:custGeom>
              <a:avLst/>
              <a:gdLst/>
              <a:ahLst/>
              <a:cxnLst/>
              <a:rect l="l" t="t" r="r" b="b"/>
              <a:pathLst>
                <a:path w="74929" h="74929">
                  <a:moveTo>
                    <a:pt x="37338" y="0"/>
                  </a:moveTo>
                  <a:lnTo>
                    <a:pt x="22824" y="2933"/>
                  </a:lnTo>
                  <a:lnTo>
                    <a:pt x="10953" y="10934"/>
                  </a:lnTo>
                  <a:lnTo>
                    <a:pt x="2940" y="22802"/>
                  </a:lnTo>
                  <a:lnTo>
                    <a:pt x="0" y="37338"/>
                  </a:lnTo>
                  <a:lnTo>
                    <a:pt x="2940" y="51873"/>
                  </a:lnTo>
                  <a:lnTo>
                    <a:pt x="10953" y="63741"/>
                  </a:lnTo>
                  <a:lnTo>
                    <a:pt x="22824" y="71742"/>
                  </a:lnTo>
                  <a:lnTo>
                    <a:pt x="37338" y="74676"/>
                  </a:lnTo>
                  <a:lnTo>
                    <a:pt x="51851" y="71742"/>
                  </a:lnTo>
                  <a:lnTo>
                    <a:pt x="63722" y="63741"/>
                  </a:lnTo>
                  <a:lnTo>
                    <a:pt x="71735" y="51873"/>
                  </a:lnTo>
                  <a:lnTo>
                    <a:pt x="74675" y="37338"/>
                  </a:lnTo>
                  <a:lnTo>
                    <a:pt x="71735" y="22802"/>
                  </a:lnTo>
                  <a:lnTo>
                    <a:pt x="63722" y="10934"/>
                  </a:lnTo>
                  <a:lnTo>
                    <a:pt x="51851" y="2933"/>
                  </a:lnTo>
                  <a:lnTo>
                    <a:pt x="37338" y="0"/>
                  </a:lnTo>
                  <a:close/>
                </a:path>
              </a:pathLst>
            </a:custGeom>
            <a:solidFill>
              <a:srgbClr val="8A81D2"/>
            </a:solidFill>
          </p:spPr>
          <p:txBody>
            <a:bodyPr wrap="square" lIns="0" tIns="0" rIns="0" bIns="0" rtlCol="0"/>
            <a:lstStyle/>
            <a:p>
              <a:endParaRPr/>
            </a:p>
          </p:txBody>
        </p:sp>
        <p:sp>
          <p:nvSpPr>
            <p:cNvPr id="129" name="object 129"/>
            <p:cNvSpPr/>
            <p:nvPr/>
          </p:nvSpPr>
          <p:spPr>
            <a:xfrm>
              <a:off x="6518909" y="4226814"/>
              <a:ext cx="74930" cy="74930"/>
            </a:xfrm>
            <a:custGeom>
              <a:avLst/>
              <a:gdLst/>
              <a:ahLst/>
              <a:cxnLst/>
              <a:rect l="l" t="t" r="r" b="b"/>
              <a:pathLst>
                <a:path w="74929" h="74929">
                  <a:moveTo>
                    <a:pt x="0" y="37338"/>
                  </a:moveTo>
                  <a:lnTo>
                    <a:pt x="2940" y="22802"/>
                  </a:lnTo>
                  <a:lnTo>
                    <a:pt x="10953" y="10934"/>
                  </a:lnTo>
                  <a:lnTo>
                    <a:pt x="22824" y="2933"/>
                  </a:lnTo>
                  <a:lnTo>
                    <a:pt x="37338" y="0"/>
                  </a:lnTo>
                  <a:lnTo>
                    <a:pt x="51851" y="2933"/>
                  </a:lnTo>
                  <a:lnTo>
                    <a:pt x="63722" y="10934"/>
                  </a:lnTo>
                  <a:lnTo>
                    <a:pt x="71735" y="22802"/>
                  </a:lnTo>
                  <a:lnTo>
                    <a:pt x="74675" y="37338"/>
                  </a:lnTo>
                  <a:lnTo>
                    <a:pt x="71735" y="51873"/>
                  </a:lnTo>
                  <a:lnTo>
                    <a:pt x="63722" y="63741"/>
                  </a:lnTo>
                  <a:lnTo>
                    <a:pt x="51851" y="71742"/>
                  </a:lnTo>
                  <a:lnTo>
                    <a:pt x="37338" y="74676"/>
                  </a:lnTo>
                  <a:lnTo>
                    <a:pt x="22824" y="71742"/>
                  </a:lnTo>
                  <a:lnTo>
                    <a:pt x="10953" y="63741"/>
                  </a:lnTo>
                  <a:lnTo>
                    <a:pt x="2940" y="51873"/>
                  </a:lnTo>
                  <a:lnTo>
                    <a:pt x="0" y="37338"/>
                  </a:lnTo>
                  <a:close/>
                </a:path>
              </a:pathLst>
            </a:custGeom>
            <a:ln w="25400">
              <a:solidFill>
                <a:srgbClr val="000000"/>
              </a:solidFill>
            </a:ln>
          </p:spPr>
          <p:txBody>
            <a:bodyPr wrap="square" lIns="0" tIns="0" rIns="0" bIns="0" rtlCol="0"/>
            <a:lstStyle/>
            <a:p>
              <a:endParaRPr/>
            </a:p>
          </p:txBody>
        </p:sp>
        <p:sp>
          <p:nvSpPr>
            <p:cNvPr id="130" name="object 130"/>
            <p:cNvSpPr/>
            <p:nvPr/>
          </p:nvSpPr>
          <p:spPr>
            <a:xfrm>
              <a:off x="5538977" y="4231386"/>
              <a:ext cx="74930" cy="74930"/>
            </a:xfrm>
            <a:custGeom>
              <a:avLst/>
              <a:gdLst/>
              <a:ahLst/>
              <a:cxnLst/>
              <a:rect l="l" t="t" r="r" b="b"/>
              <a:pathLst>
                <a:path w="74929" h="74929">
                  <a:moveTo>
                    <a:pt x="37337" y="0"/>
                  </a:moveTo>
                  <a:lnTo>
                    <a:pt x="22824" y="2933"/>
                  </a:lnTo>
                  <a:lnTo>
                    <a:pt x="10953" y="10934"/>
                  </a:lnTo>
                  <a:lnTo>
                    <a:pt x="2940" y="22802"/>
                  </a:lnTo>
                  <a:lnTo>
                    <a:pt x="0" y="37337"/>
                  </a:lnTo>
                  <a:lnTo>
                    <a:pt x="2940" y="51873"/>
                  </a:lnTo>
                  <a:lnTo>
                    <a:pt x="10953" y="63741"/>
                  </a:lnTo>
                  <a:lnTo>
                    <a:pt x="22824" y="71742"/>
                  </a:lnTo>
                  <a:lnTo>
                    <a:pt x="37337" y="74675"/>
                  </a:lnTo>
                  <a:lnTo>
                    <a:pt x="51851" y="71742"/>
                  </a:lnTo>
                  <a:lnTo>
                    <a:pt x="63722" y="63741"/>
                  </a:lnTo>
                  <a:lnTo>
                    <a:pt x="71735" y="51873"/>
                  </a:lnTo>
                  <a:lnTo>
                    <a:pt x="74675" y="37337"/>
                  </a:lnTo>
                  <a:lnTo>
                    <a:pt x="71735" y="22802"/>
                  </a:lnTo>
                  <a:lnTo>
                    <a:pt x="63722" y="10934"/>
                  </a:lnTo>
                  <a:lnTo>
                    <a:pt x="51851" y="2933"/>
                  </a:lnTo>
                  <a:lnTo>
                    <a:pt x="37337" y="0"/>
                  </a:lnTo>
                  <a:close/>
                </a:path>
              </a:pathLst>
            </a:custGeom>
            <a:solidFill>
              <a:srgbClr val="8A81D2"/>
            </a:solidFill>
          </p:spPr>
          <p:txBody>
            <a:bodyPr wrap="square" lIns="0" tIns="0" rIns="0" bIns="0" rtlCol="0"/>
            <a:lstStyle/>
            <a:p>
              <a:endParaRPr/>
            </a:p>
          </p:txBody>
        </p:sp>
        <p:sp>
          <p:nvSpPr>
            <p:cNvPr id="131" name="object 131"/>
            <p:cNvSpPr/>
            <p:nvPr/>
          </p:nvSpPr>
          <p:spPr>
            <a:xfrm>
              <a:off x="5538977" y="4231386"/>
              <a:ext cx="74930" cy="74930"/>
            </a:xfrm>
            <a:custGeom>
              <a:avLst/>
              <a:gdLst/>
              <a:ahLst/>
              <a:cxnLst/>
              <a:rect l="l" t="t" r="r" b="b"/>
              <a:pathLst>
                <a:path w="74929" h="74929">
                  <a:moveTo>
                    <a:pt x="0" y="37337"/>
                  </a:moveTo>
                  <a:lnTo>
                    <a:pt x="2940" y="22802"/>
                  </a:lnTo>
                  <a:lnTo>
                    <a:pt x="10953" y="10934"/>
                  </a:lnTo>
                  <a:lnTo>
                    <a:pt x="22824" y="2933"/>
                  </a:lnTo>
                  <a:lnTo>
                    <a:pt x="37337" y="0"/>
                  </a:lnTo>
                  <a:lnTo>
                    <a:pt x="51851" y="2933"/>
                  </a:lnTo>
                  <a:lnTo>
                    <a:pt x="63722" y="10934"/>
                  </a:lnTo>
                  <a:lnTo>
                    <a:pt x="71735" y="22802"/>
                  </a:lnTo>
                  <a:lnTo>
                    <a:pt x="74675" y="37337"/>
                  </a:lnTo>
                  <a:lnTo>
                    <a:pt x="71735" y="51873"/>
                  </a:lnTo>
                  <a:lnTo>
                    <a:pt x="63722" y="63741"/>
                  </a:lnTo>
                  <a:lnTo>
                    <a:pt x="51851" y="71742"/>
                  </a:lnTo>
                  <a:lnTo>
                    <a:pt x="37337" y="74675"/>
                  </a:lnTo>
                  <a:lnTo>
                    <a:pt x="22824" y="71742"/>
                  </a:lnTo>
                  <a:lnTo>
                    <a:pt x="10953" y="63741"/>
                  </a:lnTo>
                  <a:lnTo>
                    <a:pt x="2940" y="51873"/>
                  </a:lnTo>
                  <a:lnTo>
                    <a:pt x="0" y="37337"/>
                  </a:lnTo>
                  <a:close/>
                </a:path>
              </a:pathLst>
            </a:custGeom>
            <a:ln w="25400">
              <a:solidFill>
                <a:srgbClr val="000000"/>
              </a:solidFill>
            </a:ln>
          </p:spPr>
          <p:txBody>
            <a:bodyPr wrap="square" lIns="0" tIns="0" rIns="0" bIns="0" rtlCol="0"/>
            <a:lstStyle/>
            <a:p>
              <a:endParaRPr/>
            </a:p>
          </p:txBody>
        </p:sp>
        <p:sp>
          <p:nvSpPr>
            <p:cNvPr id="132" name="object 132"/>
            <p:cNvSpPr/>
            <p:nvPr/>
          </p:nvSpPr>
          <p:spPr>
            <a:xfrm>
              <a:off x="6554723" y="4055351"/>
              <a:ext cx="281940" cy="184785"/>
            </a:xfrm>
            <a:custGeom>
              <a:avLst/>
              <a:gdLst/>
              <a:ahLst/>
              <a:cxnLst/>
              <a:rect l="l" t="t" r="r" b="b"/>
              <a:pathLst>
                <a:path w="281940" h="184785">
                  <a:moveTo>
                    <a:pt x="0" y="170700"/>
                  </a:moveTo>
                  <a:lnTo>
                    <a:pt x="7880" y="120170"/>
                  </a:lnTo>
                  <a:lnTo>
                    <a:pt x="29268" y="73739"/>
                  </a:lnTo>
                  <a:lnTo>
                    <a:pt x="60789" y="35503"/>
                  </a:lnTo>
                  <a:lnTo>
                    <a:pt x="99064" y="9558"/>
                  </a:lnTo>
                  <a:lnTo>
                    <a:pt x="140716" y="0"/>
                  </a:lnTo>
                  <a:lnTo>
                    <a:pt x="182381" y="10322"/>
                  </a:lnTo>
                  <a:lnTo>
                    <a:pt x="220687" y="38340"/>
                  </a:lnTo>
                  <a:lnTo>
                    <a:pt x="252245" y="79629"/>
                  </a:lnTo>
                  <a:lnTo>
                    <a:pt x="273665" y="129766"/>
                  </a:lnTo>
                  <a:lnTo>
                    <a:pt x="281558" y="184327"/>
                  </a:lnTo>
                </a:path>
              </a:pathLst>
            </a:custGeom>
            <a:ln w="9525">
              <a:solidFill>
                <a:srgbClr val="333333"/>
              </a:solidFill>
              <a:prstDash val="sysDash"/>
            </a:ln>
          </p:spPr>
          <p:txBody>
            <a:bodyPr wrap="square" lIns="0" tIns="0" rIns="0" bIns="0" rtlCol="0"/>
            <a:lstStyle/>
            <a:p>
              <a:endParaRPr/>
            </a:p>
          </p:txBody>
        </p:sp>
        <p:pic>
          <p:nvPicPr>
            <p:cNvPr id="133" name="object 133"/>
            <p:cNvPicPr/>
            <p:nvPr/>
          </p:nvPicPr>
          <p:blipFill>
            <a:blip r:embed="rId17" cstate="print"/>
            <a:stretch>
              <a:fillRect/>
            </a:stretch>
          </p:blipFill>
          <p:spPr>
            <a:xfrm>
              <a:off x="6365557" y="4050588"/>
              <a:ext cx="194309" cy="185902"/>
            </a:xfrm>
            <a:prstGeom prst="rect">
              <a:avLst/>
            </a:prstGeom>
          </p:spPr>
        </p:pic>
        <p:sp>
          <p:nvSpPr>
            <p:cNvPr id="134" name="object 134"/>
            <p:cNvSpPr/>
            <p:nvPr/>
          </p:nvSpPr>
          <p:spPr>
            <a:xfrm>
              <a:off x="5580887" y="4017772"/>
              <a:ext cx="2095500" cy="228600"/>
            </a:xfrm>
            <a:custGeom>
              <a:avLst/>
              <a:gdLst/>
              <a:ahLst/>
              <a:cxnLst/>
              <a:rect l="l" t="t" r="r" b="b"/>
              <a:pathLst>
                <a:path w="2095500" h="228600">
                  <a:moveTo>
                    <a:pt x="2095372" y="228599"/>
                  </a:moveTo>
                  <a:lnTo>
                    <a:pt x="2089330" y="179947"/>
                  </a:lnTo>
                  <a:lnTo>
                    <a:pt x="2072413" y="133294"/>
                  </a:lnTo>
                  <a:lnTo>
                    <a:pt x="2046437" y="90640"/>
                  </a:lnTo>
                  <a:lnTo>
                    <a:pt x="2013216" y="53984"/>
                  </a:lnTo>
                  <a:lnTo>
                    <a:pt x="1974565" y="25325"/>
                  </a:lnTo>
                  <a:lnTo>
                    <a:pt x="1932300" y="6664"/>
                  </a:lnTo>
                  <a:lnTo>
                    <a:pt x="1888236" y="0"/>
                  </a:lnTo>
                  <a:lnTo>
                    <a:pt x="1844124" y="6294"/>
                  </a:lnTo>
                  <a:lnTo>
                    <a:pt x="1801825" y="23918"/>
                  </a:lnTo>
                  <a:lnTo>
                    <a:pt x="1763152" y="50985"/>
                  </a:lnTo>
                  <a:lnTo>
                    <a:pt x="1729917" y="85604"/>
                  </a:lnTo>
                  <a:lnTo>
                    <a:pt x="1703934" y="125889"/>
                  </a:lnTo>
                  <a:lnTo>
                    <a:pt x="1687014" y="169950"/>
                  </a:lnTo>
                  <a:lnTo>
                    <a:pt x="1680971" y="215899"/>
                  </a:lnTo>
                </a:path>
                <a:path w="2095500" h="228600">
                  <a:moveTo>
                    <a:pt x="2094357" y="228599"/>
                  </a:moveTo>
                  <a:lnTo>
                    <a:pt x="2088903" y="190656"/>
                  </a:lnTo>
                  <a:lnTo>
                    <a:pt x="2073383" y="153654"/>
                  </a:lnTo>
                  <a:lnTo>
                    <a:pt x="2049055" y="118533"/>
                  </a:lnTo>
                  <a:lnTo>
                    <a:pt x="2017180" y="86234"/>
                  </a:lnTo>
                  <a:lnTo>
                    <a:pt x="1979016" y="57698"/>
                  </a:lnTo>
                  <a:lnTo>
                    <a:pt x="1935823" y="33866"/>
                  </a:lnTo>
                  <a:lnTo>
                    <a:pt x="1888861" y="15679"/>
                  </a:lnTo>
                  <a:lnTo>
                    <a:pt x="1839389" y="4076"/>
                  </a:lnTo>
                  <a:lnTo>
                    <a:pt x="1788667" y="0"/>
                  </a:lnTo>
                  <a:lnTo>
                    <a:pt x="1737908" y="3850"/>
                  </a:lnTo>
                  <a:lnTo>
                    <a:pt x="1688407" y="14807"/>
                  </a:lnTo>
                  <a:lnTo>
                    <a:pt x="1641423" y="31985"/>
                  </a:lnTo>
                  <a:lnTo>
                    <a:pt x="1598214" y="54493"/>
                  </a:lnTo>
                  <a:lnTo>
                    <a:pt x="1560040" y="81443"/>
                  </a:lnTo>
                  <a:lnTo>
                    <a:pt x="1528158" y="111948"/>
                  </a:lnTo>
                  <a:lnTo>
                    <a:pt x="1503827" y="145117"/>
                  </a:lnTo>
                  <a:lnTo>
                    <a:pt x="1488305" y="180064"/>
                  </a:lnTo>
                  <a:lnTo>
                    <a:pt x="1482852" y="215899"/>
                  </a:lnTo>
                </a:path>
                <a:path w="2095500" h="228600">
                  <a:moveTo>
                    <a:pt x="0" y="217766"/>
                  </a:moveTo>
                  <a:lnTo>
                    <a:pt x="7706" y="175484"/>
                  </a:lnTo>
                  <a:lnTo>
                    <a:pt x="29012" y="135574"/>
                  </a:lnTo>
                  <a:lnTo>
                    <a:pt x="61198" y="100407"/>
                  </a:lnTo>
                  <a:lnTo>
                    <a:pt x="101543" y="72353"/>
                  </a:lnTo>
                  <a:lnTo>
                    <a:pt x="147328" y="53783"/>
                  </a:lnTo>
                  <a:lnTo>
                    <a:pt x="195834" y="47066"/>
                  </a:lnTo>
                  <a:lnTo>
                    <a:pt x="244392" y="53410"/>
                  </a:lnTo>
                  <a:lnTo>
                    <a:pt x="290213" y="70949"/>
                  </a:lnTo>
                  <a:lnTo>
                    <a:pt x="330580" y="97445"/>
                  </a:lnTo>
                  <a:lnTo>
                    <a:pt x="362777" y="130658"/>
                  </a:lnTo>
                  <a:lnTo>
                    <a:pt x="384087" y="168349"/>
                  </a:lnTo>
                  <a:lnTo>
                    <a:pt x="391795" y="208279"/>
                  </a:lnTo>
                </a:path>
                <a:path w="2095500" h="228600">
                  <a:moveTo>
                    <a:pt x="0" y="217766"/>
                  </a:moveTo>
                  <a:lnTo>
                    <a:pt x="22368" y="161800"/>
                  </a:lnTo>
                  <a:lnTo>
                    <a:pt x="82316" y="111456"/>
                  </a:lnTo>
                  <a:lnTo>
                    <a:pt x="123027" y="90149"/>
                  </a:lnTo>
                  <a:lnTo>
                    <a:pt x="169107" y="72353"/>
                  </a:lnTo>
                  <a:lnTo>
                    <a:pt x="219213" y="58773"/>
                  </a:lnTo>
                  <a:lnTo>
                    <a:pt x="272003" y="50110"/>
                  </a:lnTo>
                  <a:lnTo>
                    <a:pt x="326136" y="47066"/>
                  </a:lnTo>
                  <a:lnTo>
                    <a:pt x="386968" y="50687"/>
                  </a:lnTo>
                  <a:lnTo>
                    <a:pt x="445889" y="60920"/>
                  </a:lnTo>
                  <a:lnTo>
                    <a:pt x="500988" y="76821"/>
                  </a:lnTo>
                  <a:lnTo>
                    <a:pt x="550354" y="97445"/>
                  </a:lnTo>
                  <a:lnTo>
                    <a:pt x="592076" y="121847"/>
                  </a:lnTo>
                  <a:lnTo>
                    <a:pt x="624244" y="149084"/>
                  </a:lnTo>
                  <a:lnTo>
                    <a:pt x="644946" y="178209"/>
                  </a:lnTo>
                  <a:lnTo>
                    <a:pt x="652272" y="208279"/>
                  </a:lnTo>
                </a:path>
              </a:pathLst>
            </a:custGeom>
            <a:ln w="9525">
              <a:solidFill>
                <a:srgbClr val="333333"/>
              </a:solidFill>
              <a:prstDash val="sysDash"/>
            </a:ln>
          </p:spPr>
          <p:txBody>
            <a:bodyPr wrap="square" lIns="0" tIns="0" rIns="0" bIns="0" rtlCol="0"/>
            <a:lstStyle/>
            <a:p>
              <a:endParaRPr/>
            </a:p>
          </p:txBody>
        </p:sp>
        <p:sp>
          <p:nvSpPr>
            <p:cNvPr id="135" name="object 135"/>
            <p:cNvSpPr/>
            <p:nvPr/>
          </p:nvSpPr>
          <p:spPr>
            <a:xfrm>
              <a:off x="4745735" y="2836164"/>
              <a:ext cx="454659" cy="1226820"/>
            </a:xfrm>
            <a:custGeom>
              <a:avLst/>
              <a:gdLst/>
              <a:ahLst/>
              <a:cxnLst/>
              <a:rect l="l" t="t" r="r" b="b"/>
              <a:pathLst>
                <a:path w="454660" h="1226820">
                  <a:moveTo>
                    <a:pt x="0" y="613410"/>
                  </a:moveTo>
                  <a:lnTo>
                    <a:pt x="1333" y="546561"/>
                  </a:lnTo>
                  <a:lnTo>
                    <a:pt x="5240" y="481801"/>
                  </a:lnTo>
                  <a:lnTo>
                    <a:pt x="11582" y="419502"/>
                  </a:lnTo>
                  <a:lnTo>
                    <a:pt x="20220" y="360038"/>
                  </a:lnTo>
                  <a:lnTo>
                    <a:pt x="31016" y="303783"/>
                  </a:lnTo>
                  <a:lnTo>
                    <a:pt x="43830" y="251112"/>
                  </a:lnTo>
                  <a:lnTo>
                    <a:pt x="58523" y="202398"/>
                  </a:lnTo>
                  <a:lnTo>
                    <a:pt x="74958" y="158014"/>
                  </a:lnTo>
                  <a:lnTo>
                    <a:pt x="92994" y="118335"/>
                  </a:lnTo>
                  <a:lnTo>
                    <a:pt x="112493" y="83735"/>
                  </a:lnTo>
                  <a:lnTo>
                    <a:pt x="155326" y="31266"/>
                  </a:lnTo>
                  <a:lnTo>
                    <a:pt x="202344" y="3598"/>
                  </a:lnTo>
                  <a:lnTo>
                    <a:pt x="227075" y="0"/>
                  </a:lnTo>
                  <a:lnTo>
                    <a:pt x="251807" y="3598"/>
                  </a:lnTo>
                  <a:lnTo>
                    <a:pt x="298825" y="31266"/>
                  </a:lnTo>
                  <a:lnTo>
                    <a:pt x="341658" y="83735"/>
                  </a:lnTo>
                  <a:lnTo>
                    <a:pt x="361157" y="118335"/>
                  </a:lnTo>
                  <a:lnTo>
                    <a:pt x="379193" y="158014"/>
                  </a:lnTo>
                  <a:lnTo>
                    <a:pt x="395628" y="202398"/>
                  </a:lnTo>
                  <a:lnTo>
                    <a:pt x="410321" y="251112"/>
                  </a:lnTo>
                  <a:lnTo>
                    <a:pt x="423135" y="303784"/>
                  </a:lnTo>
                  <a:lnTo>
                    <a:pt x="433931" y="360038"/>
                  </a:lnTo>
                  <a:lnTo>
                    <a:pt x="442569" y="419502"/>
                  </a:lnTo>
                  <a:lnTo>
                    <a:pt x="448911" y="481801"/>
                  </a:lnTo>
                  <a:lnTo>
                    <a:pt x="452818" y="546561"/>
                  </a:lnTo>
                  <a:lnTo>
                    <a:pt x="454151" y="613410"/>
                  </a:lnTo>
                  <a:lnTo>
                    <a:pt x="452818" y="680258"/>
                  </a:lnTo>
                  <a:lnTo>
                    <a:pt x="448911" y="745018"/>
                  </a:lnTo>
                  <a:lnTo>
                    <a:pt x="442569" y="807317"/>
                  </a:lnTo>
                  <a:lnTo>
                    <a:pt x="433931" y="866781"/>
                  </a:lnTo>
                  <a:lnTo>
                    <a:pt x="423135" y="923036"/>
                  </a:lnTo>
                  <a:lnTo>
                    <a:pt x="410321" y="975707"/>
                  </a:lnTo>
                  <a:lnTo>
                    <a:pt x="395628" y="1024421"/>
                  </a:lnTo>
                  <a:lnTo>
                    <a:pt x="379193" y="1068805"/>
                  </a:lnTo>
                  <a:lnTo>
                    <a:pt x="361157" y="1108484"/>
                  </a:lnTo>
                  <a:lnTo>
                    <a:pt x="341658" y="1143084"/>
                  </a:lnTo>
                  <a:lnTo>
                    <a:pt x="298825" y="1195553"/>
                  </a:lnTo>
                  <a:lnTo>
                    <a:pt x="251807" y="1223221"/>
                  </a:lnTo>
                  <a:lnTo>
                    <a:pt x="227075" y="1226820"/>
                  </a:lnTo>
                  <a:lnTo>
                    <a:pt x="202344" y="1223221"/>
                  </a:lnTo>
                  <a:lnTo>
                    <a:pt x="155326" y="1195553"/>
                  </a:lnTo>
                  <a:lnTo>
                    <a:pt x="112493" y="1143084"/>
                  </a:lnTo>
                  <a:lnTo>
                    <a:pt x="92994" y="1108484"/>
                  </a:lnTo>
                  <a:lnTo>
                    <a:pt x="74958" y="1068805"/>
                  </a:lnTo>
                  <a:lnTo>
                    <a:pt x="58523" y="1024421"/>
                  </a:lnTo>
                  <a:lnTo>
                    <a:pt x="43830" y="975707"/>
                  </a:lnTo>
                  <a:lnTo>
                    <a:pt x="31016" y="923036"/>
                  </a:lnTo>
                  <a:lnTo>
                    <a:pt x="20220" y="866781"/>
                  </a:lnTo>
                  <a:lnTo>
                    <a:pt x="11582" y="807317"/>
                  </a:lnTo>
                  <a:lnTo>
                    <a:pt x="5240" y="745018"/>
                  </a:lnTo>
                  <a:lnTo>
                    <a:pt x="1333" y="680258"/>
                  </a:lnTo>
                  <a:lnTo>
                    <a:pt x="0" y="613410"/>
                  </a:lnTo>
                  <a:close/>
                </a:path>
              </a:pathLst>
            </a:custGeom>
            <a:ln w="57150">
              <a:solidFill>
                <a:srgbClr val="FF0000"/>
              </a:solidFill>
            </a:ln>
          </p:spPr>
          <p:txBody>
            <a:bodyPr wrap="square" lIns="0" tIns="0" rIns="0" bIns="0" rtlCol="0"/>
            <a:lstStyle/>
            <a:p>
              <a:endParaRPr/>
            </a:p>
          </p:txBody>
        </p:sp>
      </p:grpSp>
      <p:sp>
        <p:nvSpPr>
          <p:cNvPr id="137" name="object 137"/>
          <p:cNvSpPr txBox="1"/>
          <p:nvPr/>
        </p:nvSpPr>
        <p:spPr>
          <a:xfrm>
            <a:off x="5905373" y="4102252"/>
            <a:ext cx="1791970"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K-Nearest</a:t>
            </a:r>
            <a:r>
              <a:rPr sz="1400" b="1" spc="-65" dirty="0">
                <a:latin typeface="Arial"/>
                <a:cs typeface="Arial"/>
              </a:rPr>
              <a:t> </a:t>
            </a:r>
            <a:r>
              <a:rPr sz="1400" b="1" spc="-5" dirty="0">
                <a:latin typeface="Arial"/>
                <a:cs typeface="Arial"/>
              </a:rPr>
              <a:t>Neighbors</a:t>
            </a:r>
            <a:endParaRPr sz="1400">
              <a:latin typeface="Arial"/>
              <a:cs typeface="Arial"/>
            </a:endParaRPr>
          </a:p>
        </p:txBody>
      </p:sp>
      <p:sp>
        <p:nvSpPr>
          <p:cNvPr id="143" name="object 143"/>
          <p:cNvSpPr txBox="1"/>
          <p:nvPr/>
        </p:nvSpPr>
        <p:spPr>
          <a:xfrm>
            <a:off x="6165595" y="1386941"/>
            <a:ext cx="1221105" cy="563880"/>
          </a:xfrm>
          <a:prstGeom prst="rect">
            <a:avLst/>
          </a:prstGeom>
        </p:spPr>
        <p:txBody>
          <a:bodyPr vert="horz" wrap="square" lIns="0" tIns="68580" rIns="0" bIns="0" rtlCol="0">
            <a:spAutoFit/>
          </a:bodyPr>
          <a:lstStyle/>
          <a:p>
            <a:pPr algn="ctr">
              <a:lnSpc>
                <a:spcPct val="100000"/>
              </a:lnSpc>
              <a:spcBef>
                <a:spcPts val="540"/>
              </a:spcBef>
            </a:pPr>
            <a:r>
              <a:rPr sz="1400" spc="5" dirty="0">
                <a:latin typeface="Arial MT"/>
                <a:cs typeface="Arial MT"/>
              </a:rPr>
              <a:t>What</a:t>
            </a:r>
            <a:r>
              <a:rPr sz="1400" spc="-60" dirty="0">
                <a:latin typeface="Arial MT"/>
                <a:cs typeface="Arial MT"/>
              </a:rPr>
              <a:t> </a:t>
            </a:r>
            <a:r>
              <a:rPr sz="1400" b="1" dirty="0">
                <a:solidFill>
                  <a:srgbClr val="FF0000"/>
                </a:solidFill>
                <a:latin typeface="Arial"/>
                <a:cs typeface="Arial"/>
              </a:rPr>
              <a:t>k</a:t>
            </a:r>
            <a:r>
              <a:rPr sz="1400" b="1" spc="-35" dirty="0">
                <a:solidFill>
                  <a:srgbClr val="FF0000"/>
                </a:solidFill>
                <a:latin typeface="Arial"/>
                <a:cs typeface="Arial"/>
              </a:rPr>
              <a:t> </a:t>
            </a:r>
            <a:r>
              <a:rPr sz="1400" dirty="0">
                <a:latin typeface="Arial MT"/>
                <a:cs typeface="Arial MT"/>
              </a:rPr>
              <a:t>to</a:t>
            </a:r>
            <a:r>
              <a:rPr sz="1400" spc="-40" dirty="0">
                <a:latin typeface="Arial MT"/>
                <a:cs typeface="Arial MT"/>
              </a:rPr>
              <a:t> </a:t>
            </a:r>
            <a:r>
              <a:rPr sz="1400" dirty="0">
                <a:latin typeface="Arial MT"/>
                <a:cs typeface="Arial MT"/>
              </a:rPr>
              <a:t>use?</a:t>
            </a:r>
            <a:endParaRPr sz="1400">
              <a:latin typeface="Arial MT"/>
              <a:cs typeface="Arial MT"/>
            </a:endParaRPr>
          </a:p>
          <a:p>
            <a:pPr marR="233045" algn="ctr">
              <a:lnSpc>
                <a:spcPct val="100000"/>
              </a:lnSpc>
              <a:spcBef>
                <a:spcPts val="439"/>
              </a:spcBef>
            </a:pPr>
            <a:r>
              <a:rPr sz="1400" dirty="0">
                <a:latin typeface="Arial MT"/>
                <a:cs typeface="Arial MT"/>
              </a:rPr>
              <a:t>?</a:t>
            </a:r>
            <a:endParaRPr sz="1400">
              <a:latin typeface="Arial MT"/>
              <a:cs typeface="Arial MT"/>
            </a:endParaRPr>
          </a:p>
        </p:txBody>
      </p:sp>
      <p:sp>
        <p:nvSpPr>
          <p:cNvPr id="144" name="object 144"/>
          <p:cNvSpPr txBox="1"/>
          <p:nvPr/>
        </p:nvSpPr>
        <p:spPr>
          <a:xfrm>
            <a:off x="599470" y="1013840"/>
            <a:ext cx="7008495" cy="269240"/>
          </a:xfrm>
          <a:prstGeom prst="rect">
            <a:avLst/>
          </a:prstGeom>
        </p:spPr>
        <p:txBody>
          <a:bodyPr vert="horz" wrap="square" lIns="0" tIns="12065" rIns="0" bIns="0" rtlCol="0">
            <a:spAutoFit/>
          </a:bodyPr>
          <a:lstStyle/>
          <a:p>
            <a:pPr marL="299085" indent="-287020">
              <a:lnSpc>
                <a:spcPct val="100000"/>
              </a:lnSpc>
              <a:spcBef>
                <a:spcPts val="95"/>
              </a:spcBef>
              <a:buFont typeface="Arial MT"/>
              <a:buChar char="•"/>
              <a:tabLst>
                <a:tab pos="299085" algn="l"/>
                <a:tab pos="299720" algn="l"/>
              </a:tabLst>
            </a:pPr>
            <a:r>
              <a:rPr sz="1600" b="1" spc="-5" dirty="0">
                <a:latin typeface="Arial"/>
                <a:cs typeface="Arial"/>
              </a:rPr>
              <a:t>Hyperparameter</a:t>
            </a:r>
            <a:r>
              <a:rPr sz="1600" spc="-5" dirty="0">
                <a:latin typeface="Arial MT"/>
                <a:cs typeface="Arial MT"/>
              </a:rPr>
              <a:t>:</a:t>
            </a:r>
            <a:r>
              <a:rPr sz="1600" spc="80" dirty="0">
                <a:latin typeface="Arial MT"/>
                <a:cs typeface="Arial MT"/>
              </a:rPr>
              <a:t> </a:t>
            </a:r>
            <a:r>
              <a:rPr sz="1600" spc="-5" dirty="0">
                <a:latin typeface="Arial MT"/>
                <a:cs typeface="Arial MT"/>
              </a:rPr>
              <a:t>model</a:t>
            </a:r>
            <a:r>
              <a:rPr sz="1600" spc="10" dirty="0">
                <a:latin typeface="Arial MT"/>
                <a:cs typeface="Arial MT"/>
              </a:rPr>
              <a:t> </a:t>
            </a:r>
            <a:r>
              <a:rPr sz="1600" spc="-5" dirty="0">
                <a:latin typeface="Arial MT"/>
                <a:cs typeface="Arial MT"/>
              </a:rPr>
              <a:t>parameters</a:t>
            </a:r>
            <a:r>
              <a:rPr sz="1600" spc="30" dirty="0">
                <a:latin typeface="Arial MT"/>
                <a:cs typeface="Arial MT"/>
              </a:rPr>
              <a:t> </a:t>
            </a:r>
            <a:r>
              <a:rPr sz="1600" spc="-5" dirty="0">
                <a:latin typeface="Arial MT"/>
                <a:cs typeface="Arial MT"/>
              </a:rPr>
              <a:t>specified in</a:t>
            </a:r>
            <a:r>
              <a:rPr sz="1600" spc="5" dirty="0">
                <a:latin typeface="Arial MT"/>
                <a:cs typeface="Arial MT"/>
              </a:rPr>
              <a:t> </a:t>
            </a:r>
            <a:r>
              <a:rPr sz="1600" spc="-5" dirty="0">
                <a:latin typeface="Arial MT"/>
                <a:cs typeface="Arial MT"/>
              </a:rPr>
              <a:t>advance</a:t>
            </a:r>
            <a:r>
              <a:rPr sz="1600" spc="-10" dirty="0">
                <a:latin typeface="Arial MT"/>
                <a:cs typeface="Arial MT"/>
              </a:rPr>
              <a:t> </a:t>
            </a:r>
            <a:r>
              <a:rPr sz="1600" spc="-5" dirty="0">
                <a:latin typeface="Arial MT"/>
                <a:cs typeface="Arial MT"/>
              </a:rPr>
              <a:t>(before</a:t>
            </a:r>
            <a:r>
              <a:rPr sz="1600" spc="35" dirty="0">
                <a:latin typeface="Arial MT"/>
                <a:cs typeface="Arial MT"/>
              </a:rPr>
              <a:t> </a:t>
            </a:r>
            <a:r>
              <a:rPr sz="1600" spc="-5" dirty="0">
                <a:latin typeface="Arial MT"/>
                <a:cs typeface="Arial MT"/>
              </a:rPr>
              <a:t>training)</a:t>
            </a:r>
            <a:endParaRPr sz="1600" dirty="0">
              <a:latin typeface="Arial MT"/>
              <a:cs typeface="Arial MT"/>
            </a:endParaRPr>
          </a:p>
        </p:txBody>
      </p:sp>
      <p:sp>
        <p:nvSpPr>
          <p:cNvPr id="145" name="object 26">
            <a:extLst>
              <a:ext uri="{FF2B5EF4-FFF2-40B4-BE49-F238E27FC236}">
                <a16:creationId xmlns:a16="http://schemas.microsoft.com/office/drawing/2014/main" id="{4E879F3E-0409-7957-97FF-BC5F4BF5ED2A}"/>
              </a:ext>
            </a:extLst>
          </p:cNvPr>
          <p:cNvSpPr txBox="1"/>
          <p:nvPr/>
        </p:nvSpPr>
        <p:spPr>
          <a:xfrm>
            <a:off x="4141946" y="3787698"/>
            <a:ext cx="218440" cy="193675"/>
          </a:xfrm>
          <a:prstGeom prst="rect">
            <a:avLst/>
          </a:prstGeom>
        </p:spPr>
        <p:txBody>
          <a:bodyPr vert="horz" wrap="square" lIns="0" tIns="12700" rIns="0" bIns="0" rtlCol="0">
            <a:spAutoFit/>
          </a:bodyPr>
          <a:lstStyle/>
          <a:p>
            <a:pPr marL="38100">
              <a:lnSpc>
                <a:spcPct val="100000"/>
              </a:lnSpc>
              <a:spcBef>
                <a:spcPts val="100"/>
              </a:spcBef>
            </a:pPr>
            <a:r>
              <a:rPr sz="1100" spc="-5" dirty="0">
                <a:latin typeface="Cambria Math"/>
                <a:cs typeface="Cambria Math"/>
              </a:rPr>
              <a:t>𝒙</a:t>
            </a:r>
            <a:r>
              <a:rPr sz="1200" spc="-7" baseline="-17361" dirty="0">
                <a:latin typeface="Cambria Math"/>
                <a:cs typeface="Cambria Math"/>
              </a:rPr>
              <a:t>𝟏</a:t>
            </a:r>
            <a:endParaRPr sz="1200" baseline="-17361">
              <a:latin typeface="Cambria Math"/>
              <a:cs typeface="Cambria Math"/>
            </a:endParaRPr>
          </a:p>
        </p:txBody>
      </p:sp>
      <p:grpSp>
        <p:nvGrpSpPr>
          <p:cNvPr id="146" name="object 27">
            <a:extLst>
              <a:ext uri="{FF2B5EF4-FFF2-40B4-BE49-F238E27FC236}">
                <a16:creationId xmlns:a16="http://schemas.microsoft.com/office/drawing/2014/main" id="{2C0906EF-1AAB-E86A-C121-77B691ED4078}"/>
              </a:ext>
            </a:extLst>
          </p:cNvPr>
          <p:cNvGrpSpPr/>
          <p:nvPr/>
        </p:nvGrpSpPr>
        <p:grpSpPr>
          <a:xfrm>
            <a:off x="882998" y="1856993"/>
            <a:ext cx="3220720" cy="2104390"/>
            <a:chOff x="524255" y="2330195"/>
            <a:chExt cx="3220720" cy="2104390"/>
          </a:xfrm>
        </p:grpSpPr>
        <p:sp>
          <p:nvSpPr>
            <p:cNvPr id="147" name="object 28">
              <a:extLst>
                <a:ext uri="{FF2B5EF4-FFF2-40B4-BE49-F238E27FC236}">
                  <a16:creationId xmlns:a16="http://schemas.microsoft.com/office/drawing/2014/main" id="{47340E08-DC9A-E1A2-77A8-B158A1B3AD48}"/>
                </a:ext>
              </a:extLst>
            </p:cNvPr>
            <p:cNvSpPr/>
            <p:nvPr/>
          </p:nvSpPr>
          <p:spPr>
            <a:xfrm>
              <a:off x="562355" y="4331207"/>
              <a:ext cx="3182620" cy="76200"/>
            </a:xfrm>
            <a:custGeom>
              <a:avLst/>
              <a:gdLst/>
              <a:ahLst/>
              <a:cxnLst/>
              <a:rect l="l" t="t" r="r" b="b"/>
              <a:pathLst>
                <a:path w="3182620" h="76200">
                  <a:moveTo>
                    <a:pt x="3106420" y="0"/>
                  </a:moveTo>
                  <a:lnTo>
                    <a:pt x="3106420" y="76199"/>
                  </a:lnTo>
                  <a:lnTo>
                    <a:pt x="3169920" y="44449"/>
                  </a:lnTo>
                  <a:lnTo>
                    <a:pt x="3119120" y="44449"/>
                  </a:lnTo>
                  <a:lnTo>
                    <a:pt x="3119120" y="31749"/>
                  </a:lnTo>
                  <a:lnTo>
                    <a:pt x="3169920" y="31749"/>
                  </a:lnTo>
                  <a:lnTo>
                    <a:pt x="3106420" y="0"/>
                  </a:lnTo>
                  <a:close/>
                </a:path>
                <a:path w="3182620" h="76200">
                  <a:moveTo>
                    <a:pt x="3106420" y="31749"/>
                  </a:moveTo>
                  <a:lnTo>
                    <a:pt x="0" y="31749"/>
                  </a:lnTo>
                  <a:lnTo>
                    <a:pt x="0" y="44449"/>
                  </a:lnTo>
                  <a:lnTo>
                    <a:pt x="3106420" y="44449"/>
                  </a:lnTo>
                  <a:lnTo>
                    <a:pt x="3106420" y="31749"/>
                  </a:lnTo>
                  <a:close/>
                </a:path>
                <a:path w="3182620" h="76200">
                  <a:moveTo>
                    <a:pt x="3169920" y="31749"/>
                  </a:moveTo>
                  <a:lnTo>
                    <a:pt x="3119120" y="31749"/>
                  </a:lnTo>
                  <a:lnTo>
                    <a:pt x="3119120" y="44449"/>
                  </a:lnTo>
                  <a:lnTo>
                    <a:pt x="3169920" y="44449"/>
                  </a:lnTo>
                  <a:lnTo>
                    <a:pt x="3182620" y="38099"/>
                  </a:lnTo>
                  <a:lnTo>
                    <a:pt x="3169920" y="31749"/>
                  </a:lnTo>
                  <a:close/>
                </a:path>
              </a:pathLst>
            </a:custGeom>
            <a:solidFill>
              <a:srgbClr val="000000"/>
            </a:solidFill>
          </p:spPr>
          <p:txBody>
            <a:bodyPr wrap="square" lIns="0" tIns="0" rIns="0" bIns="0" rtlCol="0"/>
            <a:lstStyle/>
            <a:p>
              <a:endParaRPr/>
            </a:p>
          </p:txBody>
        </p:sp>
        <p:pic>
          <p:nvPicPr>
            <p:cNvPr id="148" name="object 29">
              <a:extLst>
                <a:ext uri="{FF2B5EF4-FFF2-40B4-BE49-F238E27FC236}">
                  <a16:creationId xmlns:a16="http://schemas.microsoft.com/office/drawing/2014/main" id="{0A08CEE0-FCA6-93EC-9E67-1C35A73E3D70}"/>
                </a:ext>
              </a:extLst>
            </p:cNvPr>
            <p:cNvPicPr/>
            <p:nvPr/>
          </p:nvPicPr>
          <p:blipFill>
            <a:blip r:embed="rId18" cstate="print"/>
            <a:stretch>
              <a:fillRect/>
            </a:stretch>
          </p:blipFill>
          <p:spPr>
            <a:xfrm>
              <a:off x="1303019" y="4326635"/>
              <a:ext cx="83820" cy="83819"/>
            </a:xfrm>
            <a:prstGeom prst="rect">
              <a:avLst/>
            </a:prstGeom>
          </p:spPr>
        </p:pic>
        <p:pic>
          <p:nvPicPr>
            <p:cNvPr id="149" name="object 30">
              <a:extLst>
                <a:ext uri="{FF2B5EF4-FFF2-40B4-BE49-F238E27FC236}">
                  <a16:creationId xmlns:a16="http://schemas.microsoft.com/office/drawing/2014/main" id="{B95E1680-0C97-0223-98F9-9140CD9B7C93}"/>
                </a:ext>
              </a:extLst>
            </p:cNvPr>
            <p:cNvPicPr/>
            <p:nvPr/>
          </p:nvPicPr>
          <p:blipFill>
            <a:blip r:embed="rId19" cstate="print"/>
            <a:stretch>
              <a:fillRect/>
            </a:stretch>
          </p:blipFill>
          <p:spPr>
            <a:xfrm>
              <a:off x="1597152" y="4326635"/>
              <a:ext cx="82296" cy="83819"/>
            </a:xfrm>
            <a:prstGeom prst="rect">
              <a:avLst/>
            </a:prstGeom>
          </p:spPr>
        </p:pic>
        <p:pic>
          <p:nvPicPr>
            <p:cNvPr id="150" name="object 31">
              <a:extLst>
                <a:ext uri="{FF2B5EF4-FFF2-40B4-BE49-F238E27FC236}">
                  <a16:creationId xmlns:a16="http://schemas.microsoft.com/office/drawing/2014/main" id="{0FD8318F-718B-238F-5B26-BDAAAB2B28E7}"/>
                </a:ext>
              </a:extLst>
            </p:cNvPr>
            <p:cNvPicPr/>
            <p:nvPr/>
          </p:nvPicPr>
          <p:blipFill>
            <a:blip r:embed="rId19" cstate="print"/>
            <a:stretch>
              <a:fillRect/>
            </a:stretch>
          </p:blipFill>
          <p:spPr>
            <a:xfrm>
              <a:off x="1030223" y="4329683"/>
              <a:ext cx="83819" cy="83820"/>
            </a:xfrm>
            <a:prstGeom prst="rect">
              <a:avLst/>
            </a:prstGeom>
          </p:spPr>
        </p:pic>
        <p:pic>
          <p:nvPicPr>
            <p:cNvPr id="151" name="object 32">
              <a:extLst>
                <a:ext uri="{FF2B5EF4-FFF2-40B4-BE49-F238E27FC236}">
                  <a16:creationId xmlns:a16="http://schemas.microsoft.com/office/drawing/2014/main" id="{58F0809E-9095-B58B-10F1-FF7C6F098974}"/>
                </a:ext>
              </a:extLst>
            </p:cNvPr>
            <p:cNvPicPr/>
            <p:nvPr/>
          </p:nvPicPr>
          <p:blipFill>
            <a:blip r:embed="rId20" cstate="print"/>
            <a:stretch>
              <a:fillRect/>
            </a:stretch>
          </p:blipFill>
          <p:spPr>
            <a:xfrm>
              <a:off x="2138172" y="4332731"/>
              <a:ext cx="82295" cy="82296"/>
            </a:xfrm>
            <a:prstGeom prst="rect">
              <a:avLst/>
            </a:prstGeom>
          </p:spPr>
        </p:pic>
        <p:pic>
          <p:nvPicPr>
            <p:cNvPr id="152" name="object 33">
              <a:extLst>
                <a:ext uri="{FF2B5EF4-FFF2-40B4-BE49-F238E27FC236}">
                  <a16:creationId xmlns:a16="http://schemas.microsoft.com/office/drawing/2014/main" id="{236C44A2-5B32-E7DD-0DC1-85D41AAA534E}"/>
                </a:ext>
              </a:extLst>
            </p:cNvPr>
            <p:cNvPicPr/>
            <p:nvPr/>
          </p:nvPicPr>
          <p:blipFill>
            <a:blip r:embed="rId21" cstate="print"/>
            <a:stretch>
              <a:fillRect/>
            </a:stretch>
          </p:blipFill>
          <p:spPr>
            <a:xfrm>
              <a:off x="2281427" y="4337303"/>
              <a:ext cx="83820" cy="83819"/>
            </a:xfrm>
            <a:prstGeom prst="rect">
              <a:avLst/>
            </a:prstGeom>
          </p:spPr>
        </p:pic>
        <p:pic>
          <p:nvPicPr>
            <p:cNvPr id="153" name="object 34">
              <a:extLst>
                <a:ext uri="{FF2B5EF4-FFF2-40B4-BE49-F238E27FC236}">
                  <a16:creationId xmlns:a16="http://schemas.microsoft.com/office/drawing/2014/main" id="{75F93DF9-0AA6-3262-BB94-219B052C3419}"/>
                </a:ext>
              </a:extLst>
            </p:cNvPr>
            <p:cNvPicPr/>
            <p:nvPr/>
          </p:nvPicPr>
          <p:blipFill>
            <a:blip r:embed="rId22" cstate="print"/>
            <a:stretch>
              <a:fillRect/>
            </a:stretch>
          </p:blipFill>
          <p:spPr>
            <a:xfrm>
              <a:off x="2752344" y="4337303"/>
              <a:ext cx="83819" cy="83819"/>
            </a:xfrm>
            <a:prstGeom prst="rect">
              <a:avLst/>
            </a:prstGeom>
          </p:spPr>
        </p:pic>
        <p:pic>
          <p:nvPicPr>
            <p:cNvPr id="154" name="object 35">
              <a:extLst>
                <a:ext uri="{FF2B5EF4-FFF2-40B4-BE49-F238E27FC236}">
                  <a16:creationId xmlns:a16="http://schemas.microsoft.com/office/drawing/2014/main" id="{B75CBB7D-DA5A-3B6B-0F96-5A8D0F211736}"/>
                </a:ext>
              </a:extLst>
            </p:cNvPr>
            <p:cNvPicPr/>
            <p:nvPr/>
          </p:nvPicPr>
          <p:blipFill>
            <a:blip r:embed="rId20" cstate="print"/>
            <a:stretch>
              <a:fillRect/>
            </a:stretch>
          </p:blipFill>
          <p:spPr>
            <a:xfrm>
              <a:off x="2531363" y="4337303"/>
              <a:ext cx="82296" cy="83819"/>
            </a:xfrm>
            <a:prstGeom prst="rect">
              <a:avLst/>
            </a:prstGeom>
          </p:spPr>
        </p:pic>
        <p:pic>
          <p:nvPicPr>
            <p:cNvPr id="155" name="object 36">
              <a:extLst>
                <a:ext uri="{FF2B5EF4-FFF2-40B4-BE49-F238E27FC236}">
                  <a16:creationId xmlns:a16="http://schemas.microsoft.com/office/drawing/2014/main" id="{7A9C6CF2-12DB-42EA-5061-5A5D5364C9C9}"/>
                </a:ext>
              </a:extLst>
            </p:cNvPr>
            <p:cNvPicPr/>
            <p:nvPr/>
          </p:nvPicPr>
          <p:blipFill>
            <a:blip r:embed="rId23" cstate="print"/>
            <a:stretch>
              <a:fillRect/>
            </a:stretch>
          </p:blipFill>
          <p:spPr>
            <a:xfrm>
              <a:off x="2958083" y="4338827"/>
              <a:ext cx="83820" cy="83820"/>
            </a:xfrm>
            <a:prstGeom prst="rect">
              <a:avLst/>
            </a:prstGeom>
          </p:spPr>
        </p:pic>
        <p:pic>
          <p:nvPicPr>
            <p:cNvPr id="156" name="object 37">
              <a:extLst>
                <a:ext uri="{FF2B5EF4-FFF2-40B4-BE49-F238E27FC236}">
                  <a16:creationId xmlns:a16="http://schemas.microsoft.com/office/drawing/2014/main" id="{35D6D741-730F-81E5-668A-E316BB7C7147}"/>
                </a:ext>
              </a:extLst>
            </p:cNvPr>
            <p:cNvPicPr/>
            <p:nvPr/>
          </p:nvPicPr>
          <p:blipFill>
            <a:blip r:embed="rId21" cstate="print"/>
            <a:stretch>
              <a:fillRect/>
            </a:stretch>
          </p:blipFill>
          <p:spPr>
            <a:xfrm>
              <a:off x="1757172" y="4328160"/>
              <a:ext cx="83819" cy="83820"/>
            </a:xfrm>
            <a:prstGeom prst="rect">
              <a:avLst/>
            </a:prstGeom>
          </p:spPr>
        </p:pic>
        <p:pic>
          <p:nvPicPr>
            <p:cNvPr id="157" name="object 38">
              <a:extLst>
                <a:ext uri="{FF2B5EF4-FFF2-40B4-BE49-F238E27FC236}">
                  <a16:creationId xmlns:a16="http://schemas.microsoft.com/office/drawing/2014/main" id="{A51B060B-6674-A998-99A4-44E0F37765EB}"/>
                </a:ext>
              </a:extLst>
            </p:cNvPr>
            <p:cNvPicPr/>
            <p:nvPr/>
          </p:nvPicPr>
          <p:blipFill>
            <a:blip r:embed="rId24" cstate="print"/>
            <a:stretch>
              <a:fillRect/>
            </a:stretch>
          </p:blipFill>
          <p:spPr>
            <a:xfrm>
              <a:off x="3202177" y="4325366"/>
              <a:ext cx="109220" cy="109220"/>
            </a:xfrm>
            <a:prstGeom prst="rect">
              <a:avLst/>
            </a:prstGeom>
          </p:spPr>
        </p:pic>
        <p:pic>
          <p:nvPicPr>
            <p:cNvPr id="158" name="object 39">
              <a:extLst>
                <a:ext uri="{FF2B5EF4-FFF2-40B4-BE49-F238E27FC236}">
                  <a16:creationId xmlns:a16="http://schemas.microsoft.com/office/drawing/2014/main" id="{30288B36-B3A0-D428-C6FF-7DEC4603E651}"/>
                </a:ext>
              </a:extLst>
            </p:cNvPr>
            <p:cNvPicPr/>
            <p:nvPr/>
          </p:nvPicPr>
          <p:blipFill>
            <a:blip r:embed="rId25" cstate="print"/>
            <a:stretch>
              <a:fillRect/>
            </a:stretch>
          </p:blipFill>
          <p:spPr>
            <a:xfrm>
              <a:off x="1952497" y="4310125"/>
              <a:ext cx="109219" cy="107696"/>
            </a:xfrm>
            <a:prstGeom prst="rect">
              <a:avLst/>
            </a:prstGeom>
          </p:spPr>
        </p:pic>
        <p:pic>
          <p:nvPicPr>
            <p:cNvPr id="159" name="object 40">
              <a:extLst>
                <a:ext uri="{FF2B5EF4-FFF2-40B4-BE49-F238E27FC236}">
                  <a16:creationId xmlns:a16="http://schemas.microsoft.com/office/drawing/2014/main" id="{943C9DAB-7C25-B667-332F-85BC93409189}"/>
                </a:ext>
              </a:extLst>
            </p:cNvPr>
            <p:cNvPicPr/>
            <p:nvPr/>
          </p:nvPicPr>
          <p:blipFill>
            <a:blip r:embed="rId26" cstate="print"/>
            <a:stretch>
              <a:fillRect/>
            </a:stretch>
          </p:blipFill>
          <p:spPr>
            <a:xfrm>
              <a:off x="847597" y="4314697"/>
              <a:ext cx="109220" cy="109220"/>
            </a:xfrm>
            <a:prstGeom prst="rect">
              <a:avLst/>
            </a:prstGeom>
          </p:spPr>
        </p:pic>
        <p:sp>
          <p:nvSpPr>
            <p:cNvPr id="160" name="object 41">
              <a:extLst>
                <a:ext uri="{FF2B5EF4-FFF2-40B4-BE49-F238E27FC236}">
                  <a16:creationId xmlns:a16="http://schemas.microsoft.com/office/drawing/2014/main" id="{759E99AB-399D-CECA-9A95-0D23FAED1202}"/>
                </a:ext>
              </a:extLst>
            </p:cNvPr>
            <p:cNvSpPr/>
            <p:nvPr/>
          </p:nvSpPr>
          <p:spPr>
            <a:xfrm>
              <a:off x="524255" y="2330195"/>
              <a:ext cx="76200" cy="2038350"/>
            </a:xfrm>
            <a:custGeom>
              <a:avLst/>
              <a:gdLst/>
              <a:ahLst/>
              <a:cxnLst/>
              <a:rect l="l" t="t" r="r" b="b"/>
              <a:pathLst>
                <a:path w="76200" h="2038350">
                  <a:moveTo>
                    <a:pt x="44450" y="63500"/>
                  </a:moveTo>
                  <a:lnTo>
                    <a:pt x="31750" y="63500"/>
                  </a:lnTo>
                  <a:lnTo>
                    <a:pt x="31750" y="2038159"/>
                  </a:lnTo>
                  <a:lnTo>
                    <a:pt x="44450" y="2038159"/>
                  </a:lnTo>
                  <a:lnTo>
                    <a:pt x="44450" y="63500"/>
                  </a:lnTo>
                  <a:close/>
                </a:path>
                <a:path w="76200" h="2038350">
                  <a:moveTo>
                    <a:pt x="38100" y="0"/>
                  </a:moveTo>
                  <a:lnTo>
                    <a:pt x="0" y="76200"/>
                  </a:lnTo>
                  <a:lnTo>
                    <a:pt x="31750" y="76200"/>
                  </a:lnTo>
                  <a:lnTo>
                    <a:pt x="31750" y="63500"/>
                  </a:lnTo>
                  <a:lnTo>
                    <a:pt x="69850" y="63500"/>
                  </a:lnTo>
                  <a:lnTo>
                    <a:pt x="38100" y="0"/>
                  </a:lnTo>
                  <a:close/>
                </a:path>
                <a:path w="76200" h="203835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161" name="object 42">
              <a:extLst>
                <a:ext uri="{FF2B5EF4-FFF2-40B4-BE49-F238E27FC236}">
                  <a16:creationId xmlns:a16="http://schemas.microsoft.com/office/drawing/2014/main" id="{215C0545-79BA-0F45-0CBA-B305F3251294}"/>
                </a:ext>
              </a:extLst>
            </p:cNvPr>
            <p:cNvSpPr/>
            <p:nvPr/>
          </p:nvSpPr>
          <p:spPr>
            <a:xfrm>
              <a:off x="562355" y="3140963"/>
              <a:ext cx="3007995" cy="0"/>
            </a:xfrm>
            <a:custGeom>
              <a:avLst/>
              <a:gdLst/>
              <a:ahLst/>
              <a:cxnLst/>
              <a:rect l="l" t="t" r="r" b="b"/>
              <a:pathLst>
                <a:path w="3007995">
                  <a:moveTo>
                    <a:pt x="0" y="0"/>
                  </a:moveTo>
                  <a:lnTo>
                    <a:pt x="3007995" y="0"/>
                  </a:lnTo>
                </a:path>
              </a:pathLst>
            </a:custGeom>
            <a:ln w="9525">
              <a:solidFill>
                <a:srgbClr val="000000"/>
              </a:solidFill>
              <a:prstDash val="sysDash"/>
            </a:ln>
          </p:spPr>
          <p:txBody>
            <a:bodyPr wrap="square" lIns="0" tIns="0" rIns="0" bIns="0" rtlCol="0"/>
            <a:lstStyle/>
            <a:p>
              <a:endParaRPr/>
            </a:p>
          </p:txBody>
        </p:sp>
        <p:pic>
          <p:nvPicPr>
            <p:cNvPr id="162" name="object 43">
              <a:extLst>
                <a:ext uri="{FF2B5EF4-FFF2-40B4-BE49-F238E27FC236}">
                  <a16:creationId xmlns:a16="http://schemas.microsoft.com/office/drawing/2014/main" id="{34BA688E-E4E3-9D19-651C-9FF2F94FBEBE}"/>
                </a:ext>
              </a:extLst>
            </p:cNvPr>
            <p:cNvPicPr/>
            <p:nvPr/>
          </p:nvPicPr>
          <p:blipFill>
            <a:blip r:embed="rId20" cstate="print"/>
            <a:stretch>
              <a:fillRect/>
            </a:stretch>
          </p:blipFill>
          <p:spPr>
            <a:xfrm>
              <a:off x="2138172" y="3099815"/>
              <a:ext cx="82295" cy="82295"/>
            </a:xfrm>
            <a:prstGeom prst="rect">
              <a:avLst/>
            </a:prstGeom>
          </p:spPr>
        </p:pic>
        <p:pic>
          <p:nvPicPr>
            <p:cNvPr id="163" name="object 44">
              <a:extLst>
                <a:ext uri="{FF2B5EF4-FFF2-40B4-BE49-F238E27FC236}">
                  <a16:creationId xmlns:a16="http://schemas.microsoft.com/office/drawing/2014/main" id="{B9AB9483-9CA4-53C9-4AF9-7035E96DAF26}"/>
                </a:ext>
              </a:extLst>
            </p:cNvPr>
            <p:cNvPicPr/>
            <p:nvPr/>
          </p:nvPicPr>
          <p:blipFill>
            <a:blip r:embed="rId22" cstate="print"/>
            <a:stretch>
              <a:fillRect/>
            </a:stretch>
          </p:blipFill>
          <p:spPr>
            <a:xfrm>
              <a:off x="2752344" y="3104387"/>
              <a:ext cx="83819" cy="82295"/>
            </a:xfrm>
            <a:prstGeom prst="rect">
              <a:avLst/>
            </a:prstGeom>
          </p:spPr>
        </p:pic>
        <p:pic>
          <p:nvPicPr>
            <p:cNvPr id="164" name="object 45">
              <a:extLst>
                <a:ext uri="{FF2B5EF4-FFF2-40B4-BE49-F238E27FC236}">
                  <a16:creationId xmlns:a16="http://schemas.microsoft.com/office/drawing/2014/main" id="{9A790ED3-21DB-F1D3-0F04-2B1D3C73C4C2}"/>
                </a:ext>
              </a:extLst>
            </p:cNvPr>
            <p:cNvPicPr/>
            <p:nvPr/>
          </p:nvPicPr>
          <p:blipFill>
            <a:blip r:embed="rId20" cstate="print"/>
            <a:stretch>
              <a:fillRect/>
            </a:stretch>
          </p:blipFill>
          <p:spPr>
            <a:xfrm>
              <a:off x="2531363" y="3104387"/>
              <a:ext cx="82296" cy="82295"/>
            </a:xfrm>
            <a:prstGeom prst="rect">
              <a:avLst/>
            </a:prstGeom>
          </p:spPr>
        </p:pic>
        <p:pic>
          <p:nvPicPr>
            <p:cNvPr id="165" name="object 46">
              <a:extLst>
                <a:ext uri="{FF2B5EF4-FFF2-40B4-BE49-F238E27FC236}">
                  <a16:creationId xmlns:a16="http://schemas.microsoft.com/office/drawing/2014/main" id="{0131E321-004A-04D3-0A4A-7722D1ACDCF4}"/>
                </a:ext>
              </a:extLst>
            </p:cNvPr>
            <p:cNvPicPr/>
            <p:nvPr/>
          </p:nvPicPr>
          <p:blipFill>
            <a:blip r:embed="rId27" cstate="print"/>
            <a:stretch>
              <a:fillRect/>
            </a:stretch>
          </p:blipFill>
          <p:spPr>
            <a:xfrm>
              <a:off x="2958083" y="3105911"/>
              <a:ext cx="83820" cy="83819"/>
            </a:xfrm>
            <a:prstGeom prst="rect">
              <a:avLst/>
            </a:prstGeom>
          </p:spPr>
        </p:pic>
      </p:grpSp>
      <p:sp>
        <p:nvSpPr>
          <p:cNvPr id="166" name="object 47">
            <a:extLst>
              <a:ext uri="{FF2B5EF4-FFF2-40B4-BE49-F238E27FC236}">
                <a16:creationId xmlns:a16="http://schemas.microsoft.com/office/drawing/2014/main" id="{56E82064-8A81-404E-7811-38A01BE0C84C}"/>
              </a:ext>
            </a:extLst>
          </p:cNvPr>
          <p:cNvSpPr txBox="1"/>
          <p:nvPr/>
        </p:nvSpPr>
        <p:spPr>
          <a:xfrm>
            <a:off x="662120" y="1739722"/>
            <a:ext cx="116839"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Cambria Math"/>
                <a:cs typeface="Cambria Math"/>
              </a:rPr>
              <a:t>𝒚</a:t>
            </a:r>
            <a:endParaRPr sz="1200">
              <a:latin typeface="Cambria Math"/>
              <a:cs typeface="Cambria Math"/>
            </a:endParaRPr>
          </a:p>
        </p:txBody>
      </p:sp>
      <p:sp>
        <p:nvSpPr>
          <p:cNvPr id="167" name="object 48">
            <a:extLst>
              <a:ext uri="{FF2B5EF4-FFF2-40B4-BE49-F238E27FC236}">
                <a16:creationId xmlns:a16="http://schemas.microsoft.com/office/drawing/2014/main" id="{1D7A45E8-2B0D-0194-EE85-18DB3DDC7294}"/>
              </a:ext>
            </a:extLst>
          </p:cNvPr>
          <p:cNvSpPr txBox="1"/>
          <p:nvPr/>
        </p:nvSpPr>
        <p:spPr>
          <a:xfrm>
            <a:off x="745635" y="2601468"/>
            <a:ext cx="825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1</a:t>
            </a:r>
            <a:endParaRPr sz="800">
              <a:latin typeface="Arial MT"/>
              <a:cs typeface="Arial MT"/>
            </a:endParaRPr>
          </a:p>
        </p:txBody>
      </p:sp>
      <p:sp>
        <p:nvSpPr>
          <p:cNvPr id="168" name="object 49">
            <a:extLst>
              <a:ext uri="{FF2B5EF4-FFF2-40B4-BE49-F238E27FC236}">
                <a16:creationId xmlns:a16="http://schemas.microsoft.com/office/drawing/2014/main" id="{5375218C-788F-DF75-52D4-DA0DB4103917}"/>
              </a:ext>
            </a:extLst>
          </p:cNvPr>
          <p:cNvSpPr txBox="1"/>
          <p:nvPr/>
        </p:nvSpPr>
        <p:spPr>
          <a:xfrm>
            <a:off x="738320" y="3803853"/>
            <a:ext cx="825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0</a:t>
            </a:r>
            <a:endParaRPr sz="800">
              <a:latin typeface="Arial MT"/>
              <a:cs typeface="Arial MT"/>
            </a:endParaRPr>
          </a:p>
        </p:txBody>
      </p:sp>
      <p:grpSp>
        <p:nvGrpSpPr>
          <p:cNvPr id="169" name="object 50">
            <a:extLst>
              <a:ext uri="{FF2B5EF4-FFF2-40B4-BE49-F238E27FC236}">
                <a16:creationId xmlns:a16="http://schemas.microsoft.com/office/drawing/2014/main" id="{82D06AFF-1CAC-1088-9395-7CC1F7116B72}"/>
              </a:ext>
            </a:extLst>
          </p:cNvPr>
          <p:cNvGrpSpPr/>
          <p:nvPr/>
        </p:nvGrpSpPr>
        <p:grpSpPr>
          <a:xfrm>
            <a:off x="928528" y="2655809"/>
            <a:ext cx="3017520" cy="1252220"/>
            <a:chOff x="569785" y="3129011"/>
            <a:chExt cx="3017520" cy="1252220"/>
          </a:xfrm>
        </p:grpSpPr>
        <p:sp>
          <p:nvSpPr>
            <p:cNvPr id="170" name="object 51">
              <a:extLst>
                <a:ext uri="{FF2B5EF4-FFF2-40B4-BE49-F238E27FC236}">
                  <a16:creationId xmlns:a16="http://schemas.microsoft.com/office/drawing/2014/main" id="{B233DAEB-392B-AC19-74F2-6A61FD540F07}"/>
                </a:ext>
              </a:extLst>
            </p:cNvPr>
            <p:cNvSpPr/>
            <p:nvPr/>
          </p:nvSpPr>
          <p:spPr>
            <a:xfrm>
              <a:off x="857250" y="3141711"/>
              <a:ext cx="2531745" cy="1226820"/>
            </a:xfrm>
            <a:custGeom>
              <a:avLst/>
              <a:gdLst/>
              <a:ahLst/>
              <a:cxnLst/>
              <a:rect l="l" t="t" r="r" b="b"/>
              <a:pathLst>
                <a:path w="2531745" h="1226820">
                  <a:moveTo>
                    <a:pt x="0" y="1206857"/>
                  </a:moveTo>
                  <a:lnTo>
                    <a:pt x="60049" y="1216845"/>
                  </a:lnTo>
                  <a:lnTo>
                    <a:pt x="101592" y="1223125"/>
                  </a:lnTo>
                  <a:lnTo>
                    <a:pt x="146490" y="1226782"/>
                  </a:lnTo>
                  <a:lnTo>
                    <a:pt x="160762" y="1226735"/>
                  </a:lnTo>
                  <a:lnTo>
                    <a:pt x="176333" y="1226168"/>
                  </a:lnTo>
                  <a:lnTo>
                    <a:pt x="194191" y="1225150"/>
                  </a:lnTo>
                  <a:lnTo>
                    <a:pt x="215323" y="1223748"/>
                  </a:lnTo>
                  <a:lnTo>
                    <a:pt x="240718" y="1222029"/>
                  </a:lnTo>
                  <a:lnTo>
                    <a:pt x="271362" y="1220063"/>
                  </a:lnTo>
                  <a:lnTo>
                    <a:pt x="352349" y="1215658"/>
                  </a:lnTo>
                  <a:lnTo>
                    <a:pt x="404668" y="1213354"/>
                  </a:lnTo>
                  <a:lnTo>
                    <a:pt x="466187" y="1211074"/>
                  </a:lnTo>
                  <a:lnTo>
                    <a:pt x="537893" y="1208886"/>
                  </a:lnTo>
                  <a:lnTo>
                    <a:pt x="620776" y="1206857"/>
                  </a:lnTo>
                  <a:lnTo>
                    <a:pt x="630995" y="1206105"/>
                  </a:lnTo>
                  <a:lnTo>
                    <a:pt x="641096" y="1204510"/>
                  </a:lnTo>
                  <a:lnTo>
                    <a:pt x="651101" y="1202406"/>
                  </a:lnTo>
                  <a:lnTo>
                    <a:pt x="661035" y="1200126"/>
                  </a:lnTo>
                  <a:lnTo>
                    <a:pt x="733552" y="1179907"/>
                  </a:lnTo>
                  <a:lnTo>
                    <a:pt x="741680" y="1177672"/>
                  </a:lnTo>
                  <a:lnTo>
                    <a:pt x="750697" y="1177113"/>
                  </a:lnTo>
                  <a:lnTo>
                    <a:pt x="757809" y="1173176"/>
                  </a:lnTo>
                  <a:lnTo>
                    <a:pt x="774852" y="1163393"/>
                  </a:lnTo>
                  <a:lnTo>
                    <a:pt x="782907" y="1159357"/>
                  </a:lnTo>
                  <a:lnTo>
                    <a:pt x="792509" y="1157176"/>
                  </a:lnTo>
                  <a:lnTo>
                    <a:pt x="814197" y="1152958"/>
                  </a:lnTo>
                  <a:lnTo>
                    <a:pt x="820076" y="1147704"/>
                  </a:lnTo>
                  <a:lnTo>
                    <a:pt x="825801" y="1142312"/>
                  </a:lnTo>
                  <a:lnTo>
                    <a:pt x="831788" y="1137191"/>
                  </a:lnTo>
                  <a:lnTo>
                    <a:pt x="838454" y="1132752"/>
                  </a:lnTo>
                  <a:lnTo>
                    <a:pt x="861970" y="1120869"/>
                  </a:lnTo>
                  <a:lnTo>
                    <a:pt x="866351" y="1121285"/>
                  </a:lnTo>
                  <a:lnTo>
                    <a:pt x="861313" y="1127331"/>
                  </a:lnTo>
                  <a:lnTo>
                    <a:pt x="856572" y="1132336"/>
                  </a:lnTo>
                  <a:lnTo>
                    <a:pt x="861843" y="1129631"/>
                  </a:lnTo>
                  <a:lnTo>
                    <a:pt x="886841" y="1112546"/>
                  </a:lnTo>
                  <a:lnTo>
                    <a:pt x="893075" y="1107667"/>
                  </a:lnTo>
                  <a:lnTo>
                    <a:pt x="898906" y="1102432"/>
                  </a:lnTo>
                  <a:lnTo>
                    <a:pt x="904736" y="1097200"/>
                  </a:lnTo>
                  <a:lnTo>
                    <a:pt x="910970" y="1092328"/>
                  </a:lnTo>
                  <a:lnTo>
                    <a:pt x="916866" y="1088765"/>
                  </a:lnTo>
                  <a:lnTo>
                    <a:pt x="923083" y="1085591"/>
                  </a:lnTo>
                  <a:lnTo>
                    <a:pt x="929276" y="1082416"/>
                  </a:lnTo>
                  <a:lnTo>
                    <a:pt x="935101" y="1078853"/>
                  </a:lnTo>
                  <a:lnTo>
                    <a:pt x="941373" y="1073996"/>
                  </a:lnTo>
                  <a:lnTo>
                    <a:pt x="947277" y="1068788"/>
                  </a:lnTo>
                  <a:lnTo>
                    <a:pt x="953156" y="1063562"/>
                  </a:lnTo>
                  <a:lnTo>
                    <a:pt x="959357" y="1058648"/>
                  </a:lnTo>
                  <a:lnTo>
                    <a:pt x="991105" y="1037234"/>
                  </a:lnTo>
                  <a:lnTo>
                    <a:pt x="1040002" y="998018"/>
                  </a:lnTo>
                  <a:lnTo>
                    <a:pt x="1052687" y="988351"/>
                  </a:lnTo>
                  <a:lnTo>
                    <a:pt x="1058808" y="983353"/>
                  </a:lnTo>
                  <a:lnTo>
                    <a:pt x="1082643" y="953514"/>
                  </a:lnTo>
                  <a:lnTo>
                    <a:pt x="1096391" y="917170"/>
                  </a:lnTo>
                  <a:lnTo>
                    <a:pt x="1099058" y="910426"/>
                  </a:lnTo>
                  <a:lnTo>
                    <a:pt x="1099693" y="902869"/>
                  </a:lnTo>
                  <a:lnTo>
                    <a:pt x="1104392" y="896951"/>
                  </a:lnTo>
                  <a:lnTo>
                    <a:pt x="1108662" y="891996"/>
                  </a:lnTo>
                  <a:lnTo>
                    <a:pt x="1113027" y="887101"/>
                  </a:lnTo>
                  <a:lnTo>
                    <a:pt x="1117107" y="882080"/>
                  </a:lnTo>
                  <a:lnTo>
                    <a:pt x="1120520" y="876745"/>
                  </a:lnTo>
                  <a:lnTo>
                    <a:pt x="1124666" y="866616"/>
                  </a:lnTo>
                  <a:lnTo>
                    <a:pt x="1127680" y="856100"/>
                  </a:lnTo>
                  <a:lnTo>
                    <a:pt x="1131147" y="845800"/>
                  </a:lnTo>
                  <a:lnTo>
                    <a:pt x="1136650" y="836321"/>
                  </a:lnTo>
                  <a:lnTo>
                    <a:pt x="1152779" y="816116"/>
                  </a:lnTo>
                  <a:lnTo>
                    <a:pt x="1154870" y="809388"/>
                  </a:lnTo>
                  <a:lnTo>
                    <a:pt x="1164621" y="768897"/>
                  </a:lnTo>
                  <a:lnTo>
                    <a:pt x="1166443" y="758762"/>
                  </a:lnTo>
                  <a:lnTo>
                    <a:pt x="1168908" y="748742"/>
                  </a:lnTo>
                  <a:lnTo>
                    <a:pt x="1172446" y="738502"/>
                  </a:lnTo>
                  <a:lnTo>
                    <a:pt x="1176543" y="728398"/>
                  </a:lnTo>
                  <a:lnTo>
                    <a:pt x="1180855" y="718354"/>
                  </a:lnTo>
                  <a:lnTo>
                    <a:pt x="1185037" y="708293"/>
                  </a:lnTo>
                  <a:lnTo>
                    <a:pt x="1187704" y="701562"/>
                  </a:lnTo>
                  <a:lnTo>
                    <a:pt x="1191514" y="695085"/>
                  </a:lnTo>
                  <a:lnTo>
                    <a:pt x="1193164" y="688100"/>
                  </a:lnTo>
                  <a:lnTo>
                    <a:pt x="1198006" y="666899"/>
                  </a:lnTo>
                  <a:lnTo>
                    <a:pt x="1200181" y="657556"/>
                  </a:lnTo>
                  <a:lnTo>
                    <a:pt x="1202880" y="650023"/>
                  </a:lnTo>
                  <a:lnTo>
                    <a:pt x="1209294" y="634252"/>
                  </a:lnTo>
                  <a:lnTo>
                    <a:pt x="1225423" y="526429"/>
                  </a:lnTo>
                  <a:lnTo>
                    <a:pt x="1226833" y="512818"/>
                  </a:lnTo>
                  <a:lnTo>
                    <a:pt x="1227851" y="499171"/>
                  </a:lnTo>
                  <a:lnTo>
                    <a:pt x="1229655" y="485691"/>
                  </a:lnTo>
                  <a:lnTo>
                    <a:pt x="1233424" y="472581"/>
                  </a:lnTo>
                  <a:lnTo>
                    <a:pt x="1246844" y="439151"/>
                  </a:lnTo>
                  <a:lnTo>
                    <a:pt x="1251340" y="428201"/>
                  </a:lnTo>
                  <a:lnTo>
                    <a:pt x="1250791" y="429528"/>
                  </a:lnTo>
                  <a:lnTo>
                    <a:pt x="1249077" y="432928"/>
                  </a:lnTo>
                  <a:lnTo>
                    <a:pt x="1250080" y="428201"/>
                  </a:lnTo>
                  <a:lnTo>
                    <a:pt x="1257681" y="405144"/>
                  </a:lnTo>
                  <a:lnTo>
                    <a:pt x="1259967" y="398286"/>
                  </a:lnTo>
                  <a:lnTo>
                    <a:pt x="1263395" y="391809"/>
                  </a:lnTo>
                  <a:lnTo>
                    <a:pt x="1265682" y="384951"/>
                  </a:lnTo>
                  <a:lnTo>
                    <a:pt x="1268737" y="374856"/>
                  </a:lnTo>
                  <a:lnTo>
                    <a:pt x="1272603" y="361630"/>
                  </a:lnTo>
                  <a:lnTo>
                    <a:pt x="1277040" y="348285"/>
                  </a:lnTo>
                  <a:lnTo>
                    <a:pt x="1281811" y="337834"/>
                  </a:lnTo>
                  <a:lnTo>
                    <a:pt x="1285545" y="332623"/>
                  </a:lnTo>
                  <a:lnTo>
                    <a:pt x="1289875" y="327674"/>
                  </a:lnTo>
                  <a:lnTo>
                    <a:pt x="1294205" y="322725"/>
                  </a:lnTo>
                  <a:lnTo>
                    <a:pt x="1297939" y="317514"/>
                  </a:lnTo>
                  <a:lnTo>
                    <a:pt x="1301750" y="311164"/>
                  </a:lnTo>
                  <a:lnTo>
                    <a:pt x="1302639" y="303925"/>
                  </a:lnTo>
                  <a:lnTo>
                    <a:pt x="1305941" y="297321"/>
                  </a:lnTo>
                  <a:lnTo>
                    <a:pt x="1309872" y="290578"/>
                  </a:lnTo>
                  <a:lnTo>
                    <a:pt x="1314148" y="283954"/>
                  </a:lnTo>
                  <a:lnTo>
                    <a:pt x="1318353" y="277282"/>
                  </a:lnTo>
                  <a:lnTo>
                    <a:pt x="1322070" y="270397"/>
                  </a:lnTo>
                  <a:lnTo>
                    <a:pt x="1325590" y="259925"/>
                  </a:lnTo>
                  <a:lnTo>
                    <a:pt x="1328039" y="249013"/>
                  </a:lnTo>
                  <a:lnTo>
                    <a:pt x="1331535" y="238696"/>
                  </a:lnTo>
                  <a:lnTo>
                    <a:pt x="1338199" y="230011"/>
                  </a:lnTo>
                  <a:lnTo>
                    <a:pt x="1362456" y="209818"/>
                  </a:lnTo>
                  <a:lnTo>
                    <a:pt x="1365123" y="203087"/>
                  </a:lnTo>
                  <a:lnTo>
                    <a:pt x="1388316" y="167654"/>
                  </a:lnTo>
                  <a:lnTo>
                    <a:pt x="1422860" y="142381"/>
                  </a:lnTo>
                  <a:lnTo>
                    <a:pt x="1429077" y="139218"/>
                  </a:lnTo>
                  <a:lnTo>
                    <a:pt x="1434973" y="135650"/>
                  </a:lnTo>
                  <a:lnTo>
                    <a:pt x="1452481" y="122301"/>
                  </a:lnTo>
                  <a:lnTo>
                    <a:pt x="1458452" y="116203"/>
                  </a:lnTo>
                  <a:lnTo>
                    <a:pt x="1464780" y="111414"/>
                  </a:lnTo>
                  <a:lnTo>
                    <a:pt x="1483360" y="101995"/>
                  </a:lnTo>
                  <a:lnTo>
                    <a:pt x="1491418" y="98623"/>
                  </a:lnTo>
                  <a:lnTo>
                    <a:pt x="1499727" y="95597"/>
                  </a:lnTo>
                  <a:lnTo>
                    <a:pt x="1507916" y="92404"/>
                  </a:lnTo>
                  <a:lnTo>
                    <a:pt x="1515618" y="88533"/>
                  </a:lnTo>
                  <a:lnTo>
                    <a:pt x="1530947" y="77541"/>
                  </a:lnTo>
                  <a:lnTo>
                    <a:pt x="1538716" y="69467"/>
                  </a:lnTo>
                  <a:lnTo>
                    <a:pt x="1547032" y="62512"/>
                  </a:lnTo>
                  <a:lnTo>
                    <a:pt x="1564005" y="54878"/>
                  </a:lnTo>
                  <a:lnTo>
                    <a:pt x="1571813" y="52576"/>
                  </a:lnTo>
                  <a:lnTo>
                    <a:pt x="1579895" y="50941"/>
                  </a:lnTo>
                  <a:lnTo>
                    <a:pt x="1588097" y="49591"/>
                  </a:lnTo>
                  <a:lnTo>
                    <a:pt x="1596263" y="48147"/>
                  </a:lnTo>
                  <a:lnTo>
                    <a:pt x="1602158" y="44559"/>
                  </a:lnTo>
                  <a:lnTo>
                    <a:pt x="1607994" y="40876"/>
                  </a:lnTo>
                  <a:lnTo>
                    <a:pt x="1613997" y="37431"/>
                  </a:lnTo>
                  <a:lnTo>
                    <a:pt x="1620393" y="34558"/>
                  </a:lnTo>
                  <a:lnTo>
                    <a:pt x="1632221" y="30686"/>
                  </a:lnTo>
                  <a:lnTo>
                    <a:pt x="1644348" y="27398"/>
                  </a:lnTo>
                  <a:lnTo>
                    <a:pt x="1656593" y="24324"/>
                  </a:lnTo>
                  <a:lnTo>
                    <a:pt x="1668780" y="21096"/>
                  </a:lnTo>
                  <a:lnTo>
                    <a:pt x="1728041" y="7046"/>
                  </a:lnTo>
                  <a:lnTo>
                    <a:pt x="1789683" y="903"/>
                  </a:lnTo>
                  <a:lnTo>
                    <a:pt x="1839136" y="549"/>
                  </a:lnTo>
                  <a:lnTo>
                    <a:pt x="1888585" y="292"/>
                  </a:lnTo>
                  <a:lnTo>
                    <a:pt x="1938032" y="122"/>
                  </a:lnTo>
                  <a:lnTo>
                    <a:pt x="1987476" y="28"/>
                  </a:lnTo>
                  <a:lnTo>
                    <a:pt x="2036920" y="0"/>
                  </a:lnTo>
                  <a:lnTo>
                    <a:pt x="2086362" y="25"/>
                  </a:lnTo>
                  <a:lnTo>
                    <a:pt x="2135803" y="93"/>
                  </a:lnTo>
                  <a:lnTo>
                    <a:pt x="2185244" y="195"/>
                  </a:lnTo>
                  <a:lnTo>
                    <a:pt x="2234685" y="317"/>
                  </a:lnTo>
                  <a:lnTo>
                    <a:pt x="2284127" y="451"/>
                  </a:lnTo>
                  <a:lnTo>
                    <a:pt x="2333571" y="585"/>
                  </a:lnTo>
                  <a:lnTo>
                    <a:pt x="2383015" y="708"/>
                  </a:lnTo>
                  <a:lnTo>
                    <a:pt x="2432462" y="809"/>
                  </a:lnTo>
                  <a:lnTo>
                    <a:pt x="2481911" y="877"/>
                  </a:lnTo>
                  <a:lnTo>
                    <a:pt x="2531364" y="903"/>
                  </a:lnTo>
                </a:path>
              </a:pathLst>
            </a:custGeom>
            <a:ln w="25400">
              <a:solidFill>
                <a:srgbClr val="D79F39"/>
              </a:solidFill>
            </a:ln>
          </p:spPr>
          <p:txBody>
            <a:bodyPr wrap="square" lIns="0" tIns="0" rIns="0" bIns="0" rtlCol="0"/>
            <a:lstStyle/>
            <a:p>
              <a:endParaRPr/>
            </a:p>
          </p:txBody>
        </p:sp>
        <p:sp>
          <p:nvSpPr>
            <p:cNvPr id="171" name="object 52">
              <a:extLst>
                <a:ext uri="{FF2B5EF4-FFF2-40B4-BE49-F238E27FC236}">
                  <a16:creationId xmlns:a16="http://schemas.microsoft.com/office/drawing/2014/main" id="{CACE5256-895C-21CD-8E4C-22802CA2643D}"/>
                </a:ext>
              </a:extLst>
            </p:cNvPr>
            <p:cNvSpPr/>
            <p:nvPr/>
          </p:nvSpPr>
          <p:spPr>
            <a:xfrm>
              <a:off x="574548" y="3774948"/>
              <a:ext cx="3007995" cy="0"/>
            </a:xfrm>
            <a:custGeom>
              <a:avLst/>
              <a:gdLst/>
              <a:ahLst/>
              <a:cxnLst/>
              <a:rect l="l" t="t" r="r" b="b"/>
              <a:pathLst>
                <a:path w="3007995">
                  <a:moveTo>
                    <a:pt x="0" y="0"/>
                  </a:moveTo>
                  <a:lnTo>
                    <a:pt x="3007994" y="0"/>
                  </a:lnTo>
                </a:path>
              </a:pathLst>
            </a:custGeom>
            <a:ln w="9525">
              <a:solidFill>
                <a:srgbClr val="000000"/>
              </a:solidFill>
              <a:prstDash val="sysDash"/>
            </a:ln>
          </p:spPr>
          <p:txBody>
            <a:bodyPr wrap="square" lIns="0" tIns="0" rIns="0" bIns="0" rtlCol="0"/>
            <a:lstStyle/>
            <a:p>
              <a:endParaRPr/>
            </a:p>
          </p:txBody>
        </p:sp>
      </p:grpSp>
      <p:sp>
        <p:nvSpPr>
          <p:cNvPr id="172" name="object 53">
            <a:extLst>
              <a:ext uri="{FF2B5EF4-FFF2-40B4-BE49-F238E27FC236}">
                <a16:creationId xmlns:a16="http://schemas.microsoft.com/office/drawing/2014/main" id="{B2087DF4-1D5A-ABCF-9EF0-640081393083}"/>
              </a:ext>
            </a:extLst>
          </p:cNvPr>
          <p:cNvSpPr txBox="1"/>
          <p:nvPr/>
        </p:nvSpPr>
        <p:spPr>
          <a:xfrm>
            <a:off x="662120" y="3225926"/>
            <a:ext cx="167640"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0</a:t>
            </a:r>
            <a:r>
              <a:rPr sz="800" dirty="0">
                <a:latin typeface="Arial MT"/>
                <a:cs typeface="Arial MT"/>
              </a:rPr>
              <a:t>.5</a:t>
            </a:r>
            <a:endParaRPr sz="800">
              <a:latin typeface="Arial MT"/>
              <a:cs typeface="Arial MT"/>
            </a:endParaRPr>
          </a:p>
        </p:txBody>
      </p:sp>
      <p:grpSp>
        <p:nvGrpSpPr>
          <p:cNvPr id="173" name="object 67">
            <a:extLst>
              <a:ext uri="{FF2B5EF4-FFF2-40B4-BE49-F238E27FC236}">
                <a16:creationId xmlns:a16="http://schemas.microsoft.com/office/drawing/2014/main" id="{1D608590-3410-5111-3A5F-10D41462DFFA}"/>
              </a:ext>
            </a:extLst>
          </p:cNvPr>
          <p:cNvGrpSpPr/>
          <p:nvPr/>
        </p:nvGrpSpPr>
        <p:grpSpPr>
          <a:xfrm>
            <a:off x="916336" y="2622296"/>
            <a:ext cx="3017520" cy="1333500"/>
            <a:chOff x="557593" y="3095498"/>
            <a:chExt cx="3017520" cy="1333500"/>
          </a:xfrm>
        </p:grpSpPr>
        <p:pic>
          <p:nvPicPr>
            <p:cNvPr id="174" name="object 68">
              <a:extLst>
                <a:ext uri="{FF2B5EF4-FFF2-40B4-BE49-F238E27FC236}">
                  <a16:creationId xmlns:a16="http://schemas.microsoft.com/office/drawing/2014/main" id="{94040700-6C79-840F-AB4C-C190E1FB6664}"/>
                </a:ext>
              </a:extLst>
            </p:cNvPr>
            <p:cNvPicPr/>
            <p:nvPr/>
          </p:nvPicPr>
          <p:blipFill>
            <a:blip r:embed="rId28" cstate="print"/>
            <a:stretch>
              <a:fillRect/>
            </a:stretch>
          </p:blipFill>
          <p:spPr>
            <a:xfrm>
              <a:off x="3202177" y="3095498"/>
              <a:ext cx="109220" cy="109219"/>
            </a:xfrm>
            <a:prstGeom prst="rect">
              <a:avLst/>
            </a:prstGeom>
          </p:spPr>
        </p:pic>
        <p:sp>
          <p:nvSpPr>
            <p:cNvPr id="175" name="object 69">
              <a:extLst>
                <a:ext uri="{FF2B5EF4-FFF2-40B4-BE49-F238E27FC236}">
                  <a16:creationId xmlns:a16="http://schemas.microsoft.com/office/drawing/2014/main" id="{B3201BF4-08E9-746D-BB9F-6764ACD30D6B}"/>
                </a:ext>
              </a:extLst>
            </p:cNvPr>
            <p:cNvSpPr/>
            <p:nvPr/>
          </p:nvSpPr>
          <p:spPr>
            <a:xfrm>
              <a:off x="3256788" y="3191256"/>
              <a:ext cx="0" cy="1146810"/>
            </a:xfrm>
            <a:custGeom>
              <a:avLst/>
              <a:gdLst/>
              <a:ahLst/>
              <a:cxnLst/>
              <a:rect l="l" t="t" r="r" b="b"/>
              <a:pathLst>
                <a:path h="1146810">
                  <a:moveTo>
                    <a:pt x="0" y="0"/>
                  </a:moveTo>
                  <a:lnTo>
                    <a:pt x="0" y="1146403"/>
                  </a:lnTo>
                </a:path>
              </a:pathLst>
            </a:custGeom>
            <a:ln w="9525">
              <a:solidFill>
                <a:srgbClr val="C2C2C2"/>
              </a:solidFill>
              <a:prstDash val="sysDash"/>
            </a:ln>
          </p:spPr>
          <p:txBody>
            <a:bodyPr wrap="square" lIns="0" tIns="0" rIns="0" bIns="0" rtlCol="0"/>
            <a:lstStyle/>
            <a:p>
              <a:endParaRPr/>
            </a:p>
          </p:txBody>
        </p:sp>
        <p:pic>
          <p:nvPicPr>
            <p:cNvPr id="176" name="object 70">
              <a:extLst>
                <a:ext uri="{FF2B5EF4-FFF2-40B4-BE49-F238E27FC236}">
                  <a16:creationId xmlns:a16="http://schemas.microsoft.com/office/drawing/2014/main" id="{40DC88F3-D98A-3120-FAEB-C416C7C9B436}"/>
                </a:ext>
              </a:extLst>
            </p:cNvPr>
            <p:cNvPicPr/>
            <p:nvPr/>
          </p:nvPicPr>
          <p:blipFill>
            <a:blip r:embed="rId29" cstate="print"/>
            <a:stretch>
              <a:fillRect/>
            </a:stretch>
          </p:blipFill>
          <p:spPr>
            <a:xfrm>
              <a:off x="1958594" y="3884930"/>
              <a:ext cx="107695" cy="109219"/>
            </a:xfrm>
            <a:prstGeom prst="rect">
              <a:avLst/>
            </a:prstGeom>
          </p:spPr>
        </p:pic>
        <p:sp>
          <p:nvSpPr>
            <p:cNvPr id="177" name="object 71">
              <a:extLst>
                <a:ext uri="{FF2B5EF4-FFF2-40B4-BE49-F238E27FC236}">
                  <a16:creationId xmlns:a16="http://schemas.microsoft.com/office/drawing/2014/main" id="{42031419-877D-C468-C120-B5DFB52A36F2}"/>
                </a:ext>
              </a:extLst>
            </p:cNvPr>
            <p:cNvSpPr/>
            <p:nvPr/>
          </p:nvSpPr>
          <p:spPr>
            <a:xfrm>
              <a:off x="2007108" y="3980688"/>
              <a:ext cx="5080" cy="341630"/>
            </a:xfrm>
            <a:custGeom>
              <a:avLst/>
              <a:gdLst/>
              <a:ahLst/>
              <a:cxnLst/>
              <a:rect l="l" t="t" r="r" b="b"/>
              <a:pathLst>
                <a:path w="5080" h="341629">
                  <a:moveTo>
                    <a:pt x="5080" y="0"/>
                  </a:moveTo>
                  <a:lnTo>
                    <a:pt x="0" y="341096"/>
                  </a:lnTo>
                </a:path>
              </a:pathLst>
            </a:custGeom>
            <a:ln w="9525">
              <a:solidFill>
                <a:srgbClr val="C2C2C2"/>
              </a:solidFill>
              <a:prstDash val="sysDash"/>
            </a:ln>
          </p:spPr>
          <p:txBody>
            <a:bodyPr wrap="square" lIns="0" tIns="0" rIns="0" bIns="0" rtlCol="0"/>
            <a:lstStyle/>
            <a:p>
              <a:endParaRPr/>
            </a:p>
          </p:txBody>
        </p:sp>
        <p:pic>
          <p:nvPicPr>
            <p:cNvPr id="178" name="object 72">
              <a:extLst>
                <a:ext uri="{FF2B5EF4-FFF2-40B4-BE49-F238E27FC236}">
                  <a16:creationId xmlns:a16="http://schemas.microsoft.com/office/drawing/2014/main" id="{9116F0F3-C69D-6BB5-75D6-1F2B3A741C27}"/>
                </a:ext>
              </a:extLst>
            </p:cNvPr>
            <p:cNvPicPr/>
            <p:nvPr/>
          </p:nvPicPr>
          <p:blipFill>
            <a:blip r:embed="rId30" cstate="print"/>
            <a:stretch>
              <a:fillRect/>
            </a:stretch>
          </p:blipFill>
          <p:spPr>
            <a:xfrm>
              <a:off x="852169" y="4319270"/>
              <a:ext cx="109220" cy="109220"/>
            </a:xfrm>
            <a:prstGeom prst="rect">
              <a:avLst/>
            </a:prstGeom>
          </p:spPr>
        </p:pic>
        <p:sp>
          <p:nvSpPr>
            <p:cNvPr id="179" name="object 73">
              <a:extLst>
                <a:ext uri="{FF2B5EF4-FFF2-40B4-BE49-F238E27FC236}">
                  <a16:creationId xmlns:a16="http://schemas.microsoft.com/office/drawing/2014/main" id="{EAFB0368-2F50-65DF-D9C2-DF901C051093}"/>
                </a:ext>
              </a:extLst>
            </p:cNvPr>
            <p:cNvSpPr/>
            <p:nvPr/>
          </p:nvSpPr>
          <p:spPr>
            <a:xfrm>
              <a:off x="562355" y="4032504"/>
              <a:ext cx="3007995" cy="0"/>
            </a:xfrm>
            <a:custGeom>
              <a:avLst/>
              <a:gdLst/>
              <a:ahLst/>
              <a:cxnLst/>
              <a:rect l="l" t="t" r="r" b="b"/>
              <a:pathLst>
                <a:path w="3007995">
                  <a:moveTo>
                    <a:pt x="0" y="0"/>
                  </a:moveTo>
                  <a:lnTo>
                    <a:pt x="3007995" y="0"/>
                  </a:lnTo>
                </a:path>
              </a:pathLst>
            </a:custGeom>
            <a:ln w="9525">
              <a:solidFill>
                <a:srgbClr val="FF0000"/>
              </a:solidFill>
              <a:prstDash val="sysDash"/>
            </a:ln>
          </p:spPr>
          <p:txBody>
            <a:bodyPr wrap="square" lIns="0" tIns="0" rIns="0" bIns="0" rtlCol="0"/>
            <a:lstStyle/>
            <a:p>
              <a:endParaRPr/>
            </a:p>
          </p:txBody>
        </p:sp>
      </p:grpSp>
      <p:sp>
        <p:nvSpPr>
          <p:cNvPr id="180" name="object 136">
            <a:extLst>
              <a:ext uri="{FF2B5EF4-FFF2-40B4-BE49-F238E27FC236}">
                <a16:creationId xmlns:a16="http://schemas.microsoft.com/office/drawing/2014/main" id="{260A3203-297B-7657-C312-AC7DC6D59DC3}"/>
              </a:ext>
            </a:extLst>
          </p:cNvPr>
          <p:cNvSpPr txBox="1"/>
          <p:nvPr/>
        </p:nvSpPr>
        <p:spPr>
          <a:xfrm>
            <a:off x="1525618" y="4102252"/>
            <a:ext cx="1722120"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Log</a:t>
            </a:r>
            <a:r>
              <a:rPr sz="1400" b="1" dirty="0">
                <a:latin typeface="Arial"/>
                <a:cs typeface="Arial"/>
              </a:rPr>
              <a:t>istic</a:t>
            </a:r>
            <a:r>
              <a:rPr sz="1400" b="1" spc="-45"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g</a:t>
            </a:r>
            <a:r>
              <a:rPr sz="1400" b="1" dirty="0">
                <a:latin typeface="Arial"/>
                <a:cs typeface="Arial"/>
              </a:rPr>
              <a:t>ression</a:t>
            </a:r>
            <a:endParaRPr sz="1400">
              <a:latin typeface="Arial"/>
              <a:cs typeface="Arial"/>
            </a:endParaRPr>
          </a:p>
        </p:txBody>
      </p:sp>
      <p:sp>
        <p:nvSpPr>
          <p:cNvPr id="181" name="object 138">
            <a:extLst>
              <a:ext uri="{FF2B5EF4-FFF2-40B4-BE49-F238E27FC236}">
                <a16:creationId xmlns:a16="http://schemas.microsoft.com/office/drawing/2014/main" id="{A1806E51-8FE9-B7D9-8F0A-A0A3403A8FA3}"/>
              </a:ext>
            </a:extLst>
          </p:cNvPr>
          <p:cNvSpPr txBox="1"/>
          <p:nvPr/>
        </p:nvSpPr>
        <p:spPr>
          <a:xfrm>
            <a:off x="662120" y="3482289"/>
            <a:ext cx="16764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FF0000"/>
                </a:solidFill>
                <a:latin typeface="Arial MT"/>
                <a:cs typeface="Arial MT"/>
              </a:rPr>
              <a:t>0</a:t>
            </a:r>
            <a:r>
              <a:rPr sz="800" dirty="0">
                <a:solidFill>
                  <a:srgbClr val="FF0000"/>
                </a:solidFill>
                <a:latin typeface="Arial MT"/>
                <a:cs typeface="Arial MT"/>
              </a:rPr>
              <a:t>.3</a:t>
            </a:r>
            <a:endParaRPr sz="800">
              <a:latin typeface="Arial MT"/>
              <a:cs typeface="Arial MT"/>
            </a:endParaRPr>
          </a:p>
        </p:txBody>
      </p:sp>
      <p:grpSp>
        <p:nvGrpSpPr>
          <p:cNvPr id="182" name="object 139">
            <a:extLst>
              <a:ext uri="{FF2B5EF4-FFF2-40B4-BE49-F238E27FC236}">
                <a16:creationId xmlns:a16="http://schemas.microsoft.com/office/drawing/2014/main" id="{74CF3D28-0545-3243-2A99-719491004F54}"/>
              </a:ext>
            </a:extLst>
          </p:cNvPr>
          <p:cNvGrpSpPr/>
          <p:nvPr/>
        </p:nvGrpSpPr>
        <p:grpSpPr>
          <a:xfrm>
            <a:off x="444468" y="3046094"/>
            <a:ext cx="1983739" cy="729615"/>
            <a:chOff x="85725" y="3519296"/>
            <a:chExt cx="1983739" cy="729615"/>
          </a:xfrm>
        </p:grpSpPr>
        <p:sp>
          <p:nvSpPr>
            <p:cNvPr id="183" name="object 140">
              <a:extLst>
                <a:ext uri="{FF2B5EF4-FFF2-40B4-BE49-F238E27FC236}">
                  <a16:creationId xmlns:a16="http://schemas.microsoft.com/office/drawing/2014/main" id="{0E187C6C-9A05-2260-3EFD-810AD8ADBB0D}"/>
                </a:ext>
              </a:extLst>
            </p:cNvPr>
            <p:cNvSpPr/>
            <p:nvPr/>
          </p:nvSpPr>
          <p:spPr>
            <a:xfrm>
              <a:off x="114300" y="3547871"/>
              <a:ext cx="547370" cy="672465"/>
            </a:xfrm>
            <a:custGeom>
              <a:avLst/>
              <a:gdLst/>
              <a:ahLst/>
              <a:cxnLst/>
              <a:rect l="l" t="t" r="r" b="b"/>
              <a:pathLst>
                <a:path w="547370" h="672464">
                  <a:moveTo>
                    <a:pt x="0" y="336041"/>
                  </a:moveTo>
                  <a:lnTo>
                    <a:pt x="3580" y="281544"/>
                  </a:lnTo>
                  <a:lnTo>
                    <a:pt x="13946" y="229843"/>
                  </a:lnTo>
                  <a:lnTo>
                    <a:pt x="30534" y="181630"/>
                  </a:lnTo>
                  <a:lnTo>
                    <a:pt x="52781" y="137598"/>
                  </a:lnTo>
                  <a:lnTo>
                    <a:pt x="80124" y="98440"/>
                  </a:lnTo>
                  <a:lnTo>
                    <a:pt x="111999" y="64849"/>
                  </a:lnTo>
                  <a:lnTo>
                    <a:pt x="147843" y="37516"/>
                  </a:lnTo>
                  <a:lnTo>
                    <a:pt x="187093" y="17135"/>
                  </a:lnTo>
                  <a:lnTo>
                    <a:pt x="229186" y="4399"/>
                  </a:lnTo>
                  <a:lnTo>
                    <a:pt x="273558" y="0"/>
                  </a:lnTo>
                  <a:lnTo>
                    <a:pt x="317929" y="4399"/>
                  </a:lnTo>
                  <a:lnTo>
                    <a:pt x="360022" y="17135"/>
                  </a:lnTo>
                  <a:lnTo>
                    <a:pt x="399272" y="37516"/>
                  </a:lnTo>
                  <a:lnTo>
                    <a:pt x="435116" y="64849"/>
                  </a:lnTo>
                  <a:lnTo>
                    <a:pt x="466991" y="98440"/>
                  </a:lnTo>
                  <a:lnTo>
                    <a:pt x="494334" y="137598"/>
                  </a:lnTo>
                  <a:lnTo>
                    <a:pt x="516581" y="181630"/>
                  </a:lnTo>
                  <a:lnTo>
                    <a:pt x="533169" y="229843"/>
                  </a:lnTo>
                  <a:lnTo>
                    <a:pt x="543535" y="281544"/>
                  </a:lnTo>
                  <a:lnTo>
                    <a:pt x="547116" y="336041"/>
                  </a:lnTo>
                  <a:lnTo>
                    <a:pt x="543535" y="390548"/>
                  </a:lnTo>
                  <a:lnTo>
                    <a:pt x="533169" y="442255"/>
                  </a:lnTo>
                  <a:lnTo>
                    <a:pt x="516581" y="490470"/>
                  </a:lnTo>
                  <a:lnTo>
                    <a:pt x="494334" y="534501"/>
                  </a:lnTo>
                  <a:lnTo>
                    <a:pt x="466991" y="573657"/>
                  </a:lnTo>
                  <a:lnTo>
                    <a:pt x="435116" y="607245"/>
                  </a:lnTo>
                  <a:lnTo>
                    <a:pt x="399272" y="634574"/>
                  </a:lnTo>
                  <a:lnTo>
                    <a:pt x="360022" y="654951"/>
                  </a:lnTo>
                  <a:lnTo>
                    <a:pt x="317929" y="667685"/>
                  </a:lnTo>
                  <a:lnTo>
                    <a:pt x="273558" y="672083"/>
                  </a:lnTo>
                  <a:lnTo>
                    <a:pt x="229186" y="667685"/>
                  </a:lnTo>
                  <a:lnTo>
                    <a:pt x="187093" y="654951"/>
                  </a:lnTo>
                  <a:lnTo>
                    <a:pt x="147843" y="634574"/>
                  </a:lnTo>
                  <a:lnTo>
                    <a:pt x="111999" y="607245"/>
                  </a:lnTo>
                  <a:lnTo>
                    <a:pt x="80124" y="573657"/>
                  </a:lnTo>
                  <a:lnTo>
                    <a:pt x="52781" y="534501"/>
                  </a:lnTo>
                  <a:lnTo>
                    <a:pt x="30534" y="490470"/>
                  </a:lnTo>
                  <a:lnTo>
                    <a:pt x="13946" y="442255"/>
                  </a:lnTo>
                  <a:lnTo>
                    <a:pt x="3580" y="390548"/>
                  </a:lnTo>
                  <a:lnTo>
                    <a:pt x="0" y="336041"/>
                  </a:lnTo>
                  <a:close/>
                </a:path>
              </a:pathLst>
            </a:custGeom>
            <a:ln w="57150">
              <a:solidFill>
                <a:srgbClr val="FF0000"/>
              </a:solidFill>
            </a:ln>
          </p:spPr>
          <p:txBody>
            <a:bodyPr wrap="square" lIns="0" tIns="0" rIns="0" bIns="0" rtlCol="0"/>
            <a:lstStyle/>
            <a:p>
              <a:endParaRPr/>
            </a:p>
          </p:txBody>
        </p:sp>
        <p:pic>
          <p:nvPicPr>
            <p:cNvPr id="184" name="object 141">
              <a:extLst>
                <a:ext uri="{FF2B5EF4-FFF2-40B4-BE49-F238E27FC236}">
                  <a16:creationId xmlns:a16="http://schemas.microsoft.com/office/drawing/2014/main" id="{8C117C09-C8E0-656F-948D-8230556AB15F}"/>
                </a:ext>
              </a:extLst>
            </p:cNvPr>
            <p:cNvPicPr/>
            <p:nvPr/>
          </p:nvPicPr>
          <p:blipFill>
            <a:blip r:embed="rId31" cstate="print"/>
            <a:stretch>
              <a:fillRect/>
            </a:stretch>
          </p:blipFill>
          <p:spPr>
            <a:xfrm>
              <a:off x="1961642" y="3884929"/>
              <a:ext cx="107695" cy="107695"/>
            </a:xfrm>
            <a:prstGeom prst="rect">
              <a:avLst/>
            </a:prstGeom>
          </p:spPr>
        </p:pic>
      </p:grpSp>
      <p:sp>
        <p:nvSpPr>
          <p:cNvPr id="185" name="object 142">
            <a:extLst>
              <a:ext uri="{FF2B5EF4-FFF2-40B4-BE49-F238E27FC236}">
                <a16:creationId xmlns:a16="http://schemas.microsoft.com/office/drawing/2014/main" id="{879DD99E-A100-CCC0-644A-438490499261}"/>
              </a:ext>
            </a:extLst>
          </p:cNvPr>
          <p:cNvSpPr txBox="1"/>
          <p:nvPr/>
        </p:nvSpPr>
        <p:spPr>
          <a:xfrm>
            <a:off x="1508245" y="1442212"/>
            <a:ext cx="1929764"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What</a:t>
            </a:r>
            <a:r>
              <a:rPr sz="1400" spc="-50" dirty="0">
                <a:latin typeface="Arial MT"/>
                <a:cs typeface="Arial MT"/>
              </a:rPr>
              <a:t> </a:t>
            </a:r>
            <a:r>
              <a:rPr sz="1400" b="1" spc="-5" dirty="0">
                <a:solidFill>
                  <a:srgbClr val="FF0000"/>
                </a:solidFill>
                <a:latin typeface="Arial"/>
                <a:cs typeface="Arial"/>
              </a:rPr>
              <a:t>threshold</a:t>
            </a:r>
            <a:r>
              <a:rPr sz="1400" b="1" spc="-45" dirty="0">
                <a:solidFill>
                  <a:srgbClr val="FF0000"/>
                </a:solidFill>
                <a:latin typeface="Arial"/>
                <a:cs typeface="Arial"/>
              </a:rPr>
              <a:t> </a:t>
            </a:r>
            <a:r>
              <a:rPr sz="1400" dirty="0">
                <a:latin typeface="Arial MT"/>
                <a:cs typeface="Arial MT"/>
              </a:rPr>
              <a:t>to</a:t>
            </a:r>
            <a:r>
              <a:rPr sz="1400" spc="-35" dirty="0">
                <a:latin typeface="Arial MT"/>
                <a:cs typeface="Arial MT"/>
              </a:rPr>
              <a:t> </a:t>
            </a:r>
            <a:r>
              <a:rPr sz="1400" dirty="0">
                <a:latin typeface="Arial MT"/>
                <a:cs typeface="Arial MT"/>
              </a:rPr>
              <a:t>use?</a:t>
            </a:r>
            <a:endParaRPr sz="1400">
              <a:latin typeface="Arial MT"/>
              <a:cs typeface="Arial MT"/>
            </a:endParaRPr>
          </a:p>
        </p:txBody>
      </p:sp>
    </p:spTree>
    <p:extLst>
      <p:ext uri="{BB962C8B-B14F-4D97-AF65-F5344CB8AC3E}">
        <p14:creationId xmlns:p14="http://schemas.microsoft.com/office/powerpoint/2010/main" val="3476545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6510">
              <a:lnSpc>
                <a:spcPct val="100000"/>
              </a:lnSpc>
              <a:spcBef>
                <a:spcPts val="105"/>
              </a:spcBef>
            </a:pPr>
            <a:r>
              <a:rPr spc="-185" dirty="0"/>
              <a:t>Mach</a:t>
            </a:r>
            <a:r>
              <a:rPr spc="-90" dirty="0"/>
              <a:t>i</a:t>
            </a:r>
            <a:r>
              <a:rPr spc="-300" dirty="0"/>
              <a:t>ne</a:t>
            </a:r>
            <a:r>
              <a:rPr spc="-160" dirty="0"/>
              <a:t> </a:t>
            </a:r>
            <a:r>
              <a:rPr spc="-250" dirty="0"/>
              <a:t>Lear</a:t>
            </a:r>
            <a:r>
              <a:rPr spc="-295" dirty="0"/>
              <a:t>n</a:t>
            </a:r>
            <a:r>
              <a:rPr spc="-125" dirty="0"/>
              <a:t>ing</a:t>
            </a:r>
            <a:r>
              <a:rPr spc="-135" dirty="0"/>
              <a:t> </a:t>
            </a:r>
            <a:r>
              <a:rPr spc="-145" dirty="0"/>
              <a:t>Steps</a:t>
            </a: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pc="-30" dirty="0"/>
              <a:t>26</a:t>
            </a:fld>
            <a:endParaRPr spc="-30" dirty="0"/>
          </a:p>
        </p:txBody>
      </p:sp>
      <p:sp>
        <p:nvSpPr>
          <p:cNvPr id="3" name="object 3"/>
          <p:cNvSpPr txBox="1"/>
          <p:nvPr/>
        </p:nvSpPr>
        <p:spPr>
          <a:xfrm>
            <a:off x="1905000" y="1200150"/>
            <a:ext cx="4288155" cy="2860040"/>
          </a:xfrm>
          <a:prstGeom prst="rect">
            <a:avLst/>
          </a:prstGeom>
        </p:spPr>
        <p:txBody>
          <a:bodyPr vert="horz" wrap="square" lIns="0" tIns="31750" rIns="0" bIns="0" rtlCol="0">
            <a:spAutoFit/>
          </a:bodyPr>
          <a:lstStyle/>
          <a:p>
            <a:pPr marL="367665" indent="-355600">
              <a:lnSpc>
                <a:spcPct val="100000"/>
              </a:lnSpc>
              <a:spcBef>
                <a:spcPts val="250"/>
              </a:spcBef>
              <a:buClr>
                <a:srgbClr val="283149"/>
              </a:buClr>
              <a:buSzPct val="125000"/>
              <a:buFont typeface="Arial MT"/>
              <a:buChar char="•"/>
              <a:tabLst>
                <a:tab pos="367665" algn="l"/>
                <a:tab pos="368300" algn="l"/>
              </a:tabLst>
            </a:pPr>
            <a:r>
              <a:rPr sz="1600" spc="-105" dirty="0">
                <a:latin typeface="Lucida Sans Unicode"/>
                <a:cs typeface="Lucida Sans Unicode"/>
              </a:rPr>
              <a:t>Gatheri</a:t>
            </a:r>
            <a:r>
              <a:rPr sz="1600" spc="-120"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100" dirty="0">
                <a:latin typeface="Lucida Sans Unicode"/>
                <a:cs typeface="Lucida Sans Unicode"/>
              </a:rPr>
              <a:t>an</a:t>
            </a:r>
            <a:r>
              <a:rPr sz="1600" spc="-125" dirty="0">
                <a:latin typeface="Lucida Sans Unicode"/>
                <a:cs typeface="Lucida Sans Unicode"/>
              </a:rPr>
              <a:t>d</a:t>
            </a:r>
            <a:r>
              <a:rPr sz="1600" spc="-170" dirty="0">
                <a:latin typeface="Lucida Sans Unicode"/>
                <a:cs typeface="Lucida Sans Unicode"/>
              </a:rPr>
              <a:t> </a:t>
            </a:r>
            <a:r>
              <a:rPr sz="1600" spc="-95" dirty="0">
                <a:latin typeface="Lucida Sans Unicode"/>
                <a:cs typeface="Lucida Sans Unicode"/>
              </a:rPr>
              <a:t>load</a:t>
            </a:r>
            <a:r>
              <a:rPr sz="1600" spc="-65" dirty="0">
                <a:latin typeface="Lucida Sans Unicode"/>
                <a:cs typeface="Lucida Sans Unicode"/>
              </a:rPr>
              <a:t>i</a:t>
            </a:r>
            <a:r>
              <a:rPr sz="1600" spc="-125"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85" dirty="0">
                <a:latin typeface="Lucida Sans Unicode"/>
                <a:cs typeface="Lucida Sans Unicode"/>
              </a:rPr>
              <a:t>data</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0" dirty="0">
                <a:latin typeface="Lucida Sans Unicode"/>
                <a:cs typeface="Lucida Sans Unicode"/>
              </a:rPr>
              <a:t>Exploring</a:t>
            </a:r>
            <a:r>
              <a:rPr sz="1600" spc="-185" dirty="0">
                <a:latin typeface="Lucida Sans Unicode"/>
                <a:cs typeface="Lucida Sans Unicode"/>
              </a:rPr>
              <a:t> </a:t>
            </a:r>
            <a:r>
              <a:rPr sz="1600" spc="-85" dirty="0">
                <a:latin typeface="Lucida Sans Unicode"/>
                <a:cs typeface="Lucida Sans Unicode"/>
              </a:rPr>
              <a:t>data</a:t>
            </a:r>
            <a:r>
              <a:rPr sz="1600" spc="-170" dirty="0">
                <a:latin typeface="Lucida Sans Unicode"/>
                <a:cs typeface="Lucida Sans Unicode"/>
              </a:rPr>
              <a:t> </a:t>
            </a:r>
            <a:r>
              <a:rPr sz="1600" spc="-114" dirty="0">
                <a:latin typeface="Lucida Sans Unicode"/>
                <a:cs typeface="Lucida Sans Unicode"/>
              </a:rPr>
              <a:t>(e.g.,</a:t>
            </a:r>
            <a:r>
              <a:rPr sz="1600" spc="-150" dirty="0">
                <a:latin typeface="Lucida Sans Unicode"/>
                <a:cs typeface="Lucida Sans Unicode"/>
              </a:rPr>
              <a:t> </a:t>
            </a:r>
            <a:r>
              <a:rPr sz="1600" spc="-114" dirty="0">
                <a:latin typeface="Lucida Sans Unicode"/>
                <a:cs typeface="Lucida Sans Unicode"/>
              </a:rPr>
              <a:t>pandas</a:t>
            </a:r>
            <a:r>
              <a:rPr sz="1600" spc="-160" dirty="0">
                <a:latin typeface="Lucida Sans Unicode"/>
                <a:cs typeface="Lucida Sans Unicode"/>
              </a:rPr>
              <a:t> </a:t>
            </a:r>
            <a:r>
              <a:rPr sz="1600" spc="-110" dirty="0">
                <a:latin typeface="Lucida Sans Unicode"/>
                <a:cs typeface="Lucida Sans Unicode"/>
              </a:rPr>
              <a:t>and</a:t>
            </a:r>
            <a:r>
              <a:rPr sz="1600" spc="-165" dirty="0">
                <a:latin typeface="Lucida Sans Unicode"/>
                <a:cs typeface="Lucida Sans Unicode"/>
              </a:rPr>
              <a:t> </a:t>
            </a:r>
            <a:r>
              <a:rPr sz="1600" spc="-100" dirty="0">
                <a:latin typeface="Lucida Sans Unicode"/>
                <a:cs typeface="Lucida Sans Unicode"/>
              </a:rPr>
              <a:t>visualization)</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5" dirty="0">
                <a:latin typeface="Lucida Sans Unicode"/>
                <a:cs typeface="Lucida Sans Unicode"/>
              </a:rPr>
              <a:t>Trans</a:t>
            </a:r>
            <a:r>
              <a:rPr sz="1600" spc="-114" dirty="0">
                <a:latin typeface="Lucida Sans Unicode"/>
                <a:cs typeface="Lucida Sans Unicode"/>
              </a:rPr>
              <a:t>formi</a:t>
            </a:r>
            <a:r>
              <a:rPr sz="1600" spc="-130"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85" dirty="0">
                <a:latin typeface="Lucida Sans Unicode"/>
                <a:cs typeface="Lucida Sans Unicode"/>
              </a:rPr>
              <a:t>data</a:t>
            </a:r>
            <a:r>
              <a:rPr sz="1600" spc="-160" dirty="0">
                <a:latin typeface="Lucida Sans Unicode"/>
                <a:cs typeface="Lucida Sans Unicode"/>
              </a:rPr>
              <a:t> </a:t>
            </a:r>
            <a:r>
              <a:rPr sz="1600" spc="-100" dirty="0">
                <a:latin typeface="Lucida Sans Unicode"/>
                <a:cs typeface="Lucida Sans Unicode"/>
              </a:rPr>
              <a:t>(e.</a:t>
            </a:r>
            <a:r>
              <a:rPr sz="1600" spc="-160" dirty="0">
                <a:latin typeface="Lucida Sans Unicode"/>
                <a:cs typeface="Lucida Sans Unicode"/>
              </a:rPr>
              <a:t>g</a:t>
            </a:r>
            <a:r>
              <a:rPr sz="1600" spc="-110" dirty="0">
                <a:latin typeface="Lucida Sans Unicode"/>
                <a:cs typeface="Lucida Sans Unicode"/>
              </a:rPr>
              <a:t>.,</a:t>
            </a:r>
            <a:r>
              <a:rPr sz="1600" spc="-165" dirty="0">
                <a:latin typeface="Lucida Sans Unicode"/>
                <a:cs typeface="Lucida Sans Unicode"/>
              </a:rPr>
              <a:t> </a:t>
            </a:r>
            <a:r>
              <a:rPr sz="1600" spc="-95" dirty="0">
                <a:latin typeface="Lucida Sans Unicode"/>
                <a:cs typeface="Lucida Sans Unicode"/>
              </a:rPr>
              <a:t>stri</a:t>
            </a:r>
            <a:r>
              <a:rPr sz="1600" spc="-120" dirty="0">
                <a:latin typeface="Lucida Sans Unicode"/>
                <a:cs typeface="Lucida Sans Unicode"/>
              </a:rPr>
              <a:t>n</a:t>
            </a:r>
            <a:r>
              <a:rPr sz="1600" spc="-195" dirty="0">
                <a:latin typeface="Lucida Sans Unicode"/>
                <a:cs typeface="Lucida Sans Unicode"/>
              </a:rPr>
              <a:t>g </a:t>
            </a:r>
            <a:r>
              <a:rPr sz="1600" spc="-90" dirty="0">
                <a:latin typeface="Lucida Sans Unicode"/>
                <a:cs typeface="Lucida Sans Unicode"/>
              </a:rPr>
              <a:t>to</a:t>
            </a:r>
            <a:r>
              <a:rPr sz="1600" spc="-185" dirty="0">
                <a:latin typeface="Lucida Sans Unicode"/>
                <a:cs typeface="Lucida Sans Unicode"/>
              </a:rPr>
              <a:t> </a:t>
            </a:r>
            <a:r>
              <a:rPr sz="1600" spc="-120" dirty="0">
                <a:latin typeface="Lucida Sans Unicode"/>
                <a:cs typeface="Lucida Sans Unicode"/>
              </a:rPr>
              <a:t>n</a:t>
            </a:r>
            <a:r>
              <a:rPr sz="1600" spc="-100" dirty="0">
                <a:latin typeface="Lucida Sans Unicode"/>
                <a:cs typeface="Lucida Sans Unicode"/>
              </a:rPr>
              <a:t>umeric)</a:t>
            </a:r>
            <a:endParaRPr sz="1600" dirty="0">
              <a:latin typeface="Lucida Sans Unicode"/>
              <a:cs typeface="Lucida Sans Unicode"/>
            </a:endParaRPr>
          </a:p>
          <a:p>
            <a:pPr marL="367665" indent="-355600">
              <a:lnSpc>
                <a:spcPct val="100000"/>
              </a:lnSpc>
              <a:spcBef>
                <a:spcPts val="605"/>
              </a:spcBef>
              <a:buClr>
                <a:srgbClr val="283149"/>
              </a:buClr>
              <a:buSzPct val="125000"/>
              <a:buFont typeface="Arial MT"/>
              <a:buChar char="•"/>
              <a:tabLst>
                <a:tab pos="367665" algn="l"/>
                <a:tab pos="368300" algn="l"/>
              </a:tabLst>
            </a:pPr>
            <a:r>
              <a:rPr sz="1600" spc="-70" dirty="0">
                <a:latin typeface="Lucida Sans Unicode"/>
                <a:cs typeface="Lucida Sans Unicode"/>
              </a:rPr>
              <a:t>Sp</a:t>
            </a:r>
            <a:r>
              <a:rPr sz="1600" spc="-65" dirty="0">
                <a:latin typeface="Lucida Sans Unicode"/>
                <a:cs typeface="Lucida Sans Unicode"/>
              </a:rPr>
              <a:t>litti</a:t>
            </a:r>
            <a:r>
              <a:rPr sz="1600" spc="-120" dirty="0">
                <a:latin typeface="Lucida Sans Unicode"/>
                <a:cs typeface="Lucida Sans Unicode"/>
              </a:rPr>
              <a:t>n</a:t>
            </a:r>
            <a:r>
              <a:rPr sz="1600" spc="-195" dirty="0">
                <a:latin typeface="Lucida Sans Unicode"/>
                <a:cs typeface="Lucida Sans Unicode"/>
              </a:rPr>
              <a:t>g </a:t>
            </a:r>
            <a:r>
              <a:rPr sz="1600" spc="-85" dirty="0">
                <a:latin typeface="Lucida Sans Unicode"/>
                <a:cs typeface="Lucida Sans Unicode"/>
              </a:rPr>
              <a:t>data</a:t>
            </a:r>
            <a:r>
              <a:rPr sz="1600" spc="-170" dirty="0">
                <a:latin typeface="Lucida Sans Unicode"/>
                <a:cs typeface="Lucida Sans Unicode"/>
              </a:rPr>
              <a:t> </a:t>
            </a:r>
            <a:r>
              <a:rPr sz="1600" spc="-114" dirty="0">
                <a:latin typeface="Lucida Sans Unicode"/>
                <a:cs typeface="Lucida Sans Unicode"/>
              </a:rPr>
              <a:t>for</a:t>
            </a:r>
            <a:r>
              <a:rPr sz="1600" spc="-185" dirty="0">
                <a:latin typeface="Lucida Sans Unicode"/>
                <a:cs typeface="Lucida Sans Unicode"/>
              </a:rPr>
              <a:t> </a:t>
            </a:r>
            <a:r>
              <a:rPr sz="1600" spc="-90" dirty="0">
                <a:latin typeface="Lucida Sans Unicode"/>
                <a:cs typeface="Lucida Sans Unicode"/>
              </a:rPr>
              <a:t>train</a:t>
            </a:r>
            <a:r>
              <a:rPr sz="1600" spc="-65" dirty="0">
                <a:latin typeface="Lucida Sans Unicode"/>
                <a:cs typeface="Lucida Sans Unicode"/>
              </a:rPr>
              <a:t>i</a:t>
            </a:r>
            <a:r>
              <a:rPr sz="1600" spc="-125" dirty="0">
                <a:latin typeface="Lucida Sans Unicode"/>
                <a:cs typeface="Lucida Sans Unicode"/>
              </a:rPr>
              <a:t>n</a:t>
            </a:r>
            <a:r>
              <a:rPr sz="1600" spc="-195" dirty="0">
                <a:latin typeface="Lucida Sans Unicode"/>
                <a:cs typeface="Lucida Sans Unicode"/>
              </a:rPr>
              <a:t>g </a:t>
            </a:r>
            <a:r>
              <a:rPr sz="1600" spc="-100" dirty="0">
                <a:latin typeface="Lucida Sans Unicode"/>
                <a:cs typeface="Lucida Sans Unicode"/>
              </a:rPr>
              <a:t>an</a:t>
            </a:r>
            <a:r>
              <a:rPr sz="1600" spc="-125" dirty="0">
                <a:latin typeface="Lucida Sans Unicode"/>
                <a:cs typeface="Lucida Sans Unicode"/>
              </a:rPr>
              <a:t>d</a:t>
            </a:r>
            <a:r>
              <a:rPr sz="1600" spc="-170" dirty="0">
                <a:latin typeface="Lucida Sans Unicode"/>
                <a:cs typeface="Lucida Sans Unicode"/>
              </a:rPr>
              <a:t> </a:t>
            </a:r>
            <a:r>
              <a:rPr sz="1600" spc="-95" dirty="0">
                <a:latin typeface="Lucida Sans Unicode"/>
                <a:cs typeface="Lucida Sans Unicode"/>
              </a:rPr>
              <a:t>test</a:t>
            </a:r>
            <a:r>
              <a:rPr sz="1600" spc="-55" dirty="0">
                <a:latin typeface="Lucida Sans Unicode"/>
                <a:cs typeface="Lucida Sans Unicode"/>
              </a:rPr>
              <a:t>i</a:t>
            </a:r>
            <a:r>
              <a:rPr sz="1600" spc="-120" dirty="0">
                <a:latin typeface="Lucida Sans Unicode"/>
                <a:cs typeface="Lucida Sans Unicode"/>
              </a:rPr>
              <a:t>n</a:t>
            </a:r>
            <a:r>
              <a:rPr sz="1600" spc="-195" dirty="0">
                <a:latin typeface="Lucida Sans Unicode"/>
                <a:cs typeface="Lucida Sans Unicode"/>
              </a:rPr>
              <a:t>g</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50" dirty="0">
                <a:latin typeface="Lucida Sans Unicode"/>
                <a:cs typeface="Lucida Sans Unicode"/>
              </a:rPr>
              <a:t>Choo</a:t>
            </a:r>
            <a:r>
              <a:rPr sz="1600" spc="-114" dirty="0">
                <a:latin typeface="Lucida Sans Unicode"/>
                <a:cs typeface="Lucida Sans Unicode"/>
              </a:rPr>
              <a:t>s</a:t>
            </a:r>
            <a:r>
              <a:rPr sz="1600" spc="-65" dirty="0">
                <a:latin typeface="Lucida Sans Unicode"/>
                <a:cs typeface="Lucida Sans Unicode"/>
              </a:rPr>
              <a:t>i</a:t>
            </a:r>
            <a:r>
              <a:rPr sz="1600" spc="-125" dirty="0">
                <a:latin typeface="Lucida Sans Unicode"/>
                <a:cs typeface="Lucida Sans Unicode"/>
              </a:rPr>
              <a:t>n</a:t>
            </a:r>
            <a:r>
              <a:rPr sz="1600" spc="-195" dirty="0">
                <a:latin typeface="Lucida Sans Unicode"/>
                <a:cs typeface="Lucida Sans Unicode"/>
              </a:rPr>
              <a:t>g</a:t>
            </a:r>
            <a:r>
              <a:rPr sz="1600" spc="-175" dirty="0">
                <a:latin typeface="Lucida Sans Unicode"/>
                <a:cs typeface="Lucida Sans Unicode"/>
              </a:rPr>
              <a:t> </a:t>
            </a:r>
            <a:r>
              <a:rPr sz="1600" spc="-100" dirty="0">
                <a:latin typeface="Lucida Sans Unicode"/>
                <a:cs typeface="Lucida Sans Unicode"/>
              </a:rPr>
              <a:t>an</a:t>
            </a:r>
            <a:r>
              <a:rPr sz="1600" spc="-125" dirty="0">
                <a:latin typeface="Lucida Sans Unicode"/>
                <a:cs typeface="Lucida Sans Unicode"/>
              </a:rPr>
              <a:t>d</a:t>
            </a:r>
            <a:r>
              <a:rPr sz="1600" spc="-170" dirty="0">
                <a:latin typeface="Lucida Sans Unicode"/>
                <a:cs typeface="Lucida Sans Unicode"/>
              </a:rPr>
              <a:t> </a:t>
            </a:r>
            <a:r>
              <a:rPr sz="1600" spc="-85" dirty="0">
                <a:latin typeface="Lucida Sans Unicode"/>
                <a:cs typeface="Lucida Sans Unicode"/>
              </a:rPr>
              <a:t>creati</a:t>
            </a:r>
            <a:r>
              <a:rPr sz="1600" spc="-120" dirty="0">
                <a:latin typeface="Lucida Sans Unicode"/>
                <a:cs typeface="Lucida Sans Unicode"/>
              </a:rPr>
              <a:t>n</a:t>
            </a:r>
            <a:r>
              <a:rPr sz="1600" spc="-195" dirty="0">
                <a:latin typeface="Lucida Sans Unicode"/>
                <a:cs typeface="Lucida Sans Unicode"/>
              </a:rPr>
              <a:t>g </a:t>
            </a:r>
            <a:r>
              <a:rPr sz="1600" spc="-80" dirty="0">
                <a:latin typeface="Lucida Sans Unicode"/>
                <a:cs typeface="Lucida Sans Unicode"/>
              </a:rPr>
              <a:t>a</a:t>
            </a:r>
            <a:r>
              <a:rPr sz="1600" spc="-175" dirty="0">
                <a:latin typeface="Lucida Sans Unicode"/>
                <a:cs typeface="Lucida Sans Unicode"/>
              </a:rPr>
              <a:t> </a:t>
            </a:r>
            <a:r>
              <a:rPr sz="1600" spc="-140" dirty="0">
                <a:latin typeface="Lucida Sans Unicode"/>
                <a:cs typeface="Lucida Sans Unicode"/>
              </a:rPr>
              <a:t>mod</a:t>
            </a:r>
            <a:r>
              <a:rPr sz="1600" spc="-80" dirty="0">
                <a:latin typeface="Lucida Sans Unicode"/>
                <a:cs typeface="Lucida Sans Unicode"/>
              </a:rPr>
              <a:t>el</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4" dirty="0">
                <a:latin typeface="Lucida Sans Unicode"/>
                <a:cs typeface="Lucida Sans Unicode"/>
              </a:rPr>
              <a:t>Training</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10" dirty="0">
                <a:latin typeface="Lucida Sans Unicode"/>
                <a:cs typeface="Lucida Sans Unicode"/>
              </a:rPr>
              <a:t>Testin</a:t>
            </a:r>
            <a:r>
              <a:rPr sz="1600" spc="-195" dirty="0">
                <a:latin typeface="Lucida Sans Unicode"/>
                <a:cs typeface="Lucida Sans Unicode"/>
              </a:rPr>
              <a:t>g</a:t>
            </a:r>
            <a:r>
              <a:rPr sz="1600" spc="-175" dirty="0">
                <a:latin typeface="Lucida Sans Unicode"/>
                <a:cs typeface="Lucida Sans Unicode"/>
              </a:rPr>
              <a:t> </a:t>
            </a:r>
            <a:r>
              <a:rPr sz="1600" spc="-50" dirty="0">
                <a:latin typeface="Lucida Sans Unicode"/>
                <a:cs typeface="Lucida Sans Unicode"/>
              </a:rPr>
              <a:t>(</a:t>
            </a:r>
            <a:r>
              <a:rPr sz="1600" spc="-90" dirty="0">
                <a:latin typeface="Lucida Sans Unicode"/>
                <a:cs typeface="Lucida Sans Unicode"/>
              </a:rPr>
              <a:t>e</a:t>
            </a:r>
            <a:r>
              <a:rPr sz="1600" spc="-80" dirty="0">
                <a:latin typeface="Lucida Sans Unicode"/>
                <a:cs typeface="Lucida Sans Unicode"/>
              </a:rPr>
              <a:t>val</a:t>
            </a:r>
            <a:r>
              <a:rPr sz="1600" spc="-120" dirty="0">
                <a:latin typeface="Lucida Sans Unicode"/>
                <a:cs typeface="Lucida Sans Unicode"/>
              </a:rPr>
              <a:t>u</a:t>
            </a:r>
            <a:r>
              <a:rPr sz="1600" spc="-85" dirty="0">
                <a:latin typeface="Lucida Sans Unicode"/>
                <a:cs typeface="Lucida Sans Unicode"/>
              </a:rPr>
              <a:t>atin</a:t>
            </a:r>
            <a:r>
              <a:rPr sz="1600" spc="-195" dirty="0">
                <a:latin typeface="Lucida Sans Unicode"/>
                <a:cs typeface="Lucida Sans Unicode"/>
              </a:rPr>
              <a:t>g</a:t>
            </a:r>
            <a:r>
              <a:rPr sz="1600" spc="-150" dirty="0">
                <a:latin typeface="Lucida Sans Unicode"/>
                <a:cs typeface="Lucida Sans Unicode"/>
              </a:rPr>
              <a:t> </a:t>
            </a:r>
            <a:r>
              <a:rPr sz="1600" spc="-90" dirty="0">
                <a:latin typeface="Lucida Sans Unicode"/>
                <a:cs typeface="Lucida Sans Unicode"/>
              </a:rPr>
              <a:t>accuracy)</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120" dirty="0">
                <a:latin typeface="Lucida Sans Unicode"/>
                <a:cs typeface="Lucida Sans Unicode"/>
              </a:rPr>
              <a:t>Tunin</a:t>
            </a:r>
            <a:r>
              <a:rPr sz="1600" spc="-195" dirty="0">
                <a:latin typeface="Lucida Sans Unicode"/>
                <a:cs typeface="Lucida Sans Unicode"/>
              </a:rPr>
              <a:t>g</a:t>
            </a:r>
            <a:r>
              <a:rPr sz="1600" spc="-160" dirty="0">
                <a:latin typeface="Lucida Sans Unicode"/>
                <a:cs typeface="Lucida Sans Unicode"/>
              </a:rPr>
              <a:t> </a:t>
            </a:r>
            <a:r>
              <a:rPr sz="1600" spc="-95" dirty="0">
                <a:latin typeface="Lucida Sans Unicode"/>
                <a:cs typeface="Lucida Sans Unicode"/>
              </a:rPr>
              <a:t>the</a:t>
            </a:r>
            <a:r>
              <a:rPr sz="1600" spc="-190" dirty="0">
                <a:latin typeface="Lucida Sans Unicode"/>
                <a:cs typeface="Lucida Sans Unicode"/>
              </a:rPr>
              <a:t> </a:t>
            </a:r>
            <a:r>
              <a:rPr sz="1600" spc="-150" dirty="0">
                <a:latin typeface="Lucida Sans Unicode"/>
                <a:cs typeface="Lucida Sans Unicode"/>
              </a:rPr>
              <a:t>mo</a:t>
            </a:r>
            <a:r>
              <a:rPr sz="1600" spc="-114" dirty="0">
                <a:latin typeface="Lucida Sans Unicode"/>
                <a:cs typeface="Lucida Sans Unicode"/>
              </a:rPr>
              <a:t>d</a:t>
            </a:r>
            <a:r>
              <a:rPr sz="1600" spc="-80" dirty="0">
                <a:latin typeface="Lucida Sans Unicode"/>
                <a:cs typeface="Lucida Sans Unicode"/>
              </a:rPr>
              <a:t>el</a:t>
            </a:r>
            <a:r>
              <a:rPr sz="1600" spc="-185" dirty="0">
                <a:latin typeface="Lucida Sans Unicode"/>
                <a:cs typeface="Lucida Sans Unicode"/>
              </a:rPr>
              <a:t> </a:t>
            </a:r>
            <a:r>
              <a:rPr sz="1600" spc="-60" dirty="0">
                <a:latin typeface="Lucida Sans Unicode"/>
                <a:cs typeface="Lucida Sans Unicode"/>
              </a:rPr>
              <a:t>(</a:t>
            </a:r>
            <a:r>
              <a:rPr sz="1600" spc="-114" dirty="0">
                <a:latin typeface="Lucida Sans Unicode"/>
                <a:cs typeface="Lucida Sans Unicode"/>
              </a:rPr>
              <a:t>h</a:t>
            </a:r>
            <a:r>
              <a:rPr sz="1600" spc="-110" dirty="0">
                <a:latin typeface="Lucida Sans Unicode"/>
                <a:cs typeface="Lucida Sans Unicode"/>
              </a:rPr>
              <a:t>yperp</a:t>
            </a:r>
            <a:r>
              <a:rPr sz="1600" spc="-100" dirty="0">
                <a:latin typeface="Lucida Sans Unicode"/>
                <a:cs typeface="Lucida Sans Unicode"/>
              </a:rPr>
              <a:t>arameters)</a:t>
            </a:r>
            <a:endParaRPr sz="1600" dirty="0">
              <a:latin typeface="Lucida Sans Unicode"/>
              <a:cs typeface="Lucida Sans Unicode"/>
            </a:endParaRPr>
          </a:p>
          <a:p>
            <a:pPr marL="367665" indent="-355600">
              <a:lnSpc>
                <a:spcPct val="100000"/>
              </a:lnSpc>
              <a:spcBef>
                <a:spcPts val="600"/>
              </a:spcBef>
              <a:buClr>
                <a:srgbClr val="283149"/>
              </a:buClr>
              <a:buSzPct val="125000"/>
              <a:buFont typeface="Arial MT"/>
              <a:buChar char="•"/>
              <a:tabLst>
                <a:tab pos="367665" algn="l"/>
                <a:tab pos="368300" algn="l"/>
              </a:tabLst>
            </a:pPr>
            <a:r>
              <a:rPr sz="1600" spc="-220" dirty="0">
                <a:latin typeface="Lucida Sans Unicode"/>
                <a:cs typeface="Lucida Sans Unicode"/>
              </a:rPr>
              <a:t>M</a:t>
            </a:r>
            <a:r>
              <a:rPr sz="1600" spc="-100" dirty="0">
                <a:latin typeface="Lucida Sans Unicode"/>
                <a:cs typeface="Lucida Sans Unicode"/>
              </a:rPr>
              <a:t>aki</a:t>
            </a:r>
            <a:r>
              <a:rPr sz="1600" spc="-120" dirty="0">
                <a:latin typeface="Lucida Sans Unicode"/>
                <a:cs typeface="Lucida Sans Unicode"/>
              </a:rPr>
              <a:t>n</a:t>
            </a:r>
            <a:r>
              <a:rPr sz="1600" spc="-195" dirty="0">
                <a:latin typeface="Lucida Sans Unicode"/>
                <a:cs typeface="Lucida Sans Unicode"/>
              </a:rPr>
              <a:t>g</a:t>
            </a:r>
            <a:r>
              <a:rPr sz="1600" spc="-190" dirty="0">
                <a:latin typeface="Lucida Sans Unicode"/>
                <a:cs typeface="Lucida Sans Unicode"/>
              </a:rPr>
              <a:t> </a:t>
            </a:r>
            <a:r>
              <a:rPr sz="1600" spc="-120" dirty="0">
                <a:latin typeface="Lucida Sans Unicode"/>
                <a:cs typeface="Lucida Sans Unicode"/>
              </a:rPr>
              <a:t>p</a:t>
            </a:r>
            <a:r>
              <a:rPr sz="1600" spc="-100" dirty="0">
                <a:latin typeface="Lucida Sans Unicode"/>
                <a:cs typeface="Lucida Sans Unicode"/>
              </a:rPr>
              <a:t>redi</a:t>
            </a:r>
            <a:r>
              <a:rPr sz="1600" spc="-85" dirty="0">
                <a:latin typeface="Lucida Sans Unicode"/>
                <a:cs typeface="Lucida Sans Unicode"/>
              </a:rPr>
              <a:t>ct</a:t>
            </a:r>
            <a:r>
              <a:rPr sz="1600" spc="-50" dirty="0">
                <a:latin typeface="Lucida Sans Unicode"/>
                <a:cs typeface="Lucida Sans Unicode"/>
              </a:rPr>
              <a:t>i</a:t>
            </a:r>
            <a:r>
              <a:rPr sz="1600" spc="-120" dirty="0">
                <a:latin typeface="Lucida Sans Unicode"/>
                <a:cs typeface="Lucida Sans Unicode"/>
              </a:rPr>
              <a:t>on</a:t>
            </a:r>
            <a:r>
              <a:rPr sz="1600" spc="-150" dirty="0">
                <a:latin typeface="Lucida Sans Unicode"/>
                <a:cs typeface="Lucida Sans Unicode"/>
              </a:rPr>
              <a:t>s</a:t>
            </a:r>
            <a:r>
              <a:rPr sz="1600" spc="-204" dirty="0">
                <a:latin typeface="Lucida Sans Unicode"/>
                <a:cs typeface="Lucida Sans Unicode"/>
              </a:rPr>
              <a:t> </a:t>
            </a:r>
            <a:r>
              <a:rPr sz="1600" spc="-120" dirty="0">
                <a:latin typeface="Lucida Sans Unicode"/>
                <a:cs typeface="Lucida Sans Unicode"/>
              </a:rPr>
              <a:t>on</a:t>
            </a:r>
            <a:r>
              <a:rPr sz="1600" spc="-195" dirty="0">
                <a:latin typeface="Lucida Sans Unicode"/>
                <a:cs typeface="Lucida Sans Unicode"/>
              </a:rPr>
              <a:t> </a:t>
            </a:r>
            <a:r>
              <a:rPr sz="1600" spc="-120" dirty="0">
                <a:latin typeface="Lucida Sans Unicode"/>
                <a:cs typeface="Lucida Sans Unicode"/>
              </a:rPr>
              <a:t>n</a:t>
            </a:r>
            <a:r>
              <a:rPr sz="1600" spc="-95" dirty="0">
                <a:latin typeface="Lucida Sans Unicode"/>
                <a:cs typeface="Lucida Sans Unicode"/>
              </a:rPr>
              <a:t>ew</a:t>
            </a:r>
            <a:r>
              <a:rPr sz="1600" spc="-175" dirty="0">
                <a:latin typeface="Lucida Sans Unicode"/>
                <a:cs typeface="Lucida Sans Unicode"/>
              </a:rPr>
              <a:t> </a:t>
            </a:r>
            <a:r>
              <a:rPr sz="1600" spc="-85" dirty="0">
                <a:latin typeface="Lucida Sans Unicode"/>
                <a:cs typeface="Lucida Sans Unicode"/>
              </a:rPr>
              <a:t>data</a:t>
            </a:r>
            <a:endParaRPr sz="1600" dirty="0">
              <a:latin typeface="Lucida Sans Unicode"/>
              <a:cs typeface="Lucida Sans Unicod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3843963"/>
            <a:ext cx="7836027"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latin typeface="Trebuchet MS"/>
                <a:cs typeface="Trebuchet MS"/>
              </a:rPr>
              <a:t>Supervised Learning Algorithms</a:t>
            </a:r>
            <a:endParaRPr sz="4000" b="1" dirty="0">
              <a:solidFill>
                <a:schemeClr val="bg1"/>
              </a:solidFill>
              <a:latin typeface="Trebuchet MS"/>
              <a:cs typeface="Trebuchet MS"/>
            </a:endParaRP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27</a:t>
            </a:fld>
            <a:endParaRPr spc="-25" dirty="0"/>
          </a:p>
        </p:txBody>
      </p:sp>
      <p:sp>
        <p:nvSpPr>
          <p:cNvPr id="3" name="object 3"/>
          <p:cNvSpPr txBox="1"/>
          <p:nvPr/>
        </p:nvSpPr>
        <p:spPr>
          <a:xfrm>
            <a:off x="7988300" y="2884474"/>
            <a:ext cx="618490" cy="1854835"/>
          </a:xfrm>
          <a:prstGeom prst="rect">
            <a:avLst/>
          </a:prstGeom>
        </p:spPr>
        <p:txBody>
          <a:bodyPr vert="horz" wrap="square" lIns="0" tIns="12700" rIns="0" bIns="0" rtlCol="0">
            <a:spAutoFit/>
          </a:bodyPr>
          <a:lstStyle/>
          <a:p>
            <a:pPr marL="12700">
              <a:lnSpc>
                <a:spcPct val="100000"/>
              </a:lnSpc>
              <a:spcBef>
                <a:spcPts val="100"/>
              </a:spcBef>
            </a:pPr>
            <a:r>
              <a:rPr lang="en-US" sz="12000" b="1" spc="-2365" dirty="0">
                <a:solidFill>
                  <a:srgbClr val="3B78D7"/>
                </a:solidFill>
                <a:latin typeface="Trebuchet MS"/>
                <a:cs typeface="Trebuchet MS"/>
              </a:rPr>
              <a:t>2</a:t>
            </a:r>
            <a:endParaRPr sz="12000" dirty="0">
              <a:latin typeface="Trebuchet MS"/>
              <a:cs typeface="Trebuchet MS"/>
            </a:endParaRPr>
          </a:p>
        </p:txBody>
      </p:sp>
    </p:spTree>
    <p:extLst>
      <p:ext uri="{BB962C8B-B14F-4D97-AF65-F5344CB8AC3E}">
        <p14:creationId xmlns:p14="http://schemas.microsoft.com/office/powerpoint/2010/main" val="2085457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28575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Support Vector Machine</a:t>
            </a:r>
          </a:p>
        </p:txBody>
      </p:sp>
      <p:pic>
        <p:nvPicPr>
          <p:cNvPr id="3078" name="Picture 6" descr="undefined">
            <a:extLst>
              <a:ext uri="{FF2B5EF4-FFF2-40B4-BE49-F238E27FC236}">
                <a16:creationId xmlns:a16="http://schemas.microsoft.com/office/drawing/2014/main" id="{DB64F27C-79F9-0FBE-A0F9-702FF39931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638" y="1206069"/>
            <a:ext cx="3583064" cy="309990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0;p28">
            <a:extLst>
              <a:ext uri="{FF2B5EF4-FFF2-40B4-BE49-F238E27FC236}">
                <a16:creationId xmlns:a16="http://schemas.microsoft.com/office/drawing/2014/main" id="{B6B01698-8536-A099-9B78-05C30155FECB}"/>
              </a:ext>
            </a:extLst>
          </p:cNvPr>
          <p:cNvSpPr txBox="1">
            <a:spLocks/>
          </p:cNvSpPr>
          <p:nvPr/>
        </p:nvSpPr>
        <p:spPr>
          <a:xfrm>
            <a:off x="290845" y="1380718"/>
            <a:ext cx="4610068" cy="2382063"/>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600" b="0" i="0">
                <a:solidFill>
                  <a:srgbClr val="283149"/>
                </a:solidFill>
                <a:latin typeface="Edu Diatype Rounded Semi-Mono" panose="020B0509040202060203" pitchFamily="49" charset="77"/>
                <a:ea typeface="+mn-ea"/>
                <a:cs typeface="Lucida Sans Unicode"/>
              </a:defRPr>
            </a:lvl1pPr>
            <a:lvl2pPr marL="914400" lvl="1" indent="-317500">
              <a:spcBef>
                <a:spcPts val="1600"/>
              </a:spcBef>
              <a:spcAft>
                <a:spcPts val="0"/>
              </a:spcAft>
              <a:buSzPts val="1400"/>
              <a:buChar char="○"/>
              <a:defRPr>
                <a:latin typeface="+mn-lt"/>
                <a:ea typeface="+mn-ea"/>
                <a:cs typeface="+mn-cs"/>
              </a:defRPr>
            </a:lvl2pPr>
            <a:lvl3pPr marL="1371600" lvl="2" indent="-317500">
              <a:spcBef>
                <a:spcPts val="1600"/>
              </a:spcBef>
              <a:spcAft>
                <a:spcPts val="0"/>
              </a:spcAft>
              <a:buSzPts val="1400"/>
              <a:buChar char="■"/>
              <a:defRPr>
                <a:latin typeface="+mn-lt"/>
                <a:ea typeface="+mn-ea"/>
                <a:cs typeface="+mn-cs"/>
              </a:defRPr>
            </a:lvl3pPr>
            <a:lvl4pPr marL="1828800" lvl="3" indent="-317500">
              <a:spcBef>
                <a:spcPts val="1600"/>
              </a:spcBef>
              <a:spcAft>
                <a:spcPts val="0"/>
              </a:spcAft>
              <a:buSzPts val="1400"/>
              <a:buChar char="●"/>
              <a:defRPr>
                <a:latin typeface="+mn-lt"/>
                <a:ea typeface="+mn-ea"/>
                <a:cs typeface="+mn-cs"/>
              </a:defRPr>
            </a:lvl4pPr>
            <a:lvl5pPr marL="2286000" lvl="4" indent="-317500">
              <a:spcBef>
                <a:spcPts val="1600"/>
              </a:spcBef>
              <a:spcAft>
                <a:spcPts val="0"/>
              </a:spcAft>
              <a:buSzPts val="1400"/>
              <a:buChar char="○"/>
              <a:defRPr>
                <a:latin typeface="+mn-lt"/>
                <a:ea typeface="+mn-ea"/>
                <a:cs typeface="+mn-cs"/>
              </a:defRPr>
            </a:lvl5pPr>
            <a:lvl6pPr marL="2743200" lvl="5" indent="-317500">
              <a:spcBef>
                <a:spcPts val="1600"/>
              </a:spcBef>
              <a:spcAft>
                <a:spcPts val="0"/>
              </a:spcAft>
              <a:buSzPts val="1400"/>
              <a:buChar char="■"/>
              <a:defRPr>
                <a:latin typeface="+mn-lt"/>
                <a:ea typeface="+mn-ea"/>
                <a:cs typeface="+mn-cs"/>
              </a:defRPr>
            </a:lvl6pPr>
            <a:lvl7pPr marL="3200400" lvl="6" indent="-317500">
              <a:spcBef>
                <a:spcPts val="1600"/>
              </a:spcBef>
              <a:spcAft>
                <a:spcPts val="0"/>
              </a:spcAft>
              <a:buSzPts val="1400"/>
              <a:buChar char="●"/>
              <a:defRPr>
                <a:latin typeface="+mn-lt"/>
                <a:ea typeface="+mn-ea"/>
                <a:cs typeface="+mn-cs"/>
              </a:defRPr>
            </a:lvl7pPr>
            <a:lvl8pPr marL="3657600" lvl="7" indent="-317500">
              <a:spcBef>
                <a:spcPts val="1600"/>
              </a:spcBef>
              <a:spcAft>
                <a:spcPts val="0"/>
              </a:spcAft>
              <a:buSzPts val="1400"/>
              <a:buChar char="○"/>
              <a:defRPr>
                <a:latin typeface="+mn-lt"/>
                <a:ea typeface="+mn-ea"/>
                <a:cs typeface="+mn-cs"/>
              </a:defRPr>
            </a:lvl8pPr>
            <a:lvl9pPr marL="4114800" lvl="8" indent="-317500">
              <a:spcBef>
                <a:spcPts val="1600"/>
              </a:spcBef>
              <a:spcAft>
                <a:spcPts val="1600"/>
              </a:spcAft>
              <a:buSzPts val="1400"/>
              <a:buChar char="■"/>
              <a:defRPr>
                <a:latin typeface="+mn-lt"/>
                <a:ea typeface="+mn-ea"/>
                <a:cs typeface="+mn-cs"/>
              </a:defRPr>
            </a:lvl9pPr>
          </a:lstStyle>
          <a:p>
            <a:pPr indent="-317500" algn="l" rtl="0">
              <a:buSzPts val="1400"/>
              <a:buFontTx/>
              <a:buChar char="-"/>
            </a:pPr>
            <a:r>
              <a:rPr lang="en-US" b="1" kern="0" dirty="0">
                <a:latin typeface="Calibri" panose="020F0502020204030204" pitchFamily="34" charset="0"/>
                <a:ea typeface="Calibri" panose="020F0502020204030204" pitchFamily="34" charset="0"/>
                <a:cs typeface="Calibri" panose="020F0502020204030204" pitchFamily="34" charset="0"/>
              </a:rPr>
              <a:t>Objective</a:t>
            </a:r>
            <a:r>
              <a:rPr lang="en-US" kern="0" dirty="0">
                <a:latin typeface="Calibri" panose="020F0502020204030204" pitchFamily="34" charset="0"/>
                <a:ea typeface="Calibri" panose="020F0502020204030204" pitchFamily="34" charset="0"/>
                <a:cs typeface="Calibri" panose="020F0502020204030204" pitchFamily="34" charset="0"/>
              </a:rPr>
              <a:t>: To find a line or plane (in higher dimensions) that maximizes the distance between the line/plane and the nearest training data points of any class</a:t>
            </a:r>
          </a:p>
          <a:p>
            <a:pPr indent="-317500" algn="l" rtl="0">
              <a:buSzPts val="1400"/>
              <a:buFontTx/>
              <a:buChar char="-"/>
            </a:pPr>
            <a:endParaRPr lang="en-US" kern="0" dirty="0">
              <a:latin typeface="Calibri" panose="020F0502020204030204" pitchFamily="34" charset="0"/>
              <a:ea typeface="Calibri" panose="020F0502020204030204" pitchFamily="34" charset="0"/>
              <a:cs typeface="Calibri" panose="020F0502020204030204" pitchFamily="34" charset="0"/>
            </a:endParaRPr>
          </a:p>
          <a:p>
            <a:pPr indent="-317500" algn="l" rtl="0">
              <a:buSzPts val="1400"/>
              <a:buFontTx/>
              <a:buChar char="-"/>
            </a:pPr>
            <a:r>
              <a:rPr lang="en-US" kern="0" dirty="0">
                <a:latin typeface="Calibri" panose="020F0502020204030204" pitchFamily="34" charset="0"/>
                <a:ea typeface="Calibri" panose="020F0502020204030204" pitchFamily="34" charset="0"/>
                <a:cs typeface="Calibri" panose="020F0502020204030204" pitchFamily="34" charset="0"/>
              </a:rPr>
              <a:t>Key Concept: </a:t>
            </a:r>
          </a:p>
          <a:p>
            <a:pPr lvl="1">
              <a:spcBef>
                <a:spcPts val="0"/>
              </a:spcBef>
              <a:buFontTx/>
              <a:buChar char="-"/>
            </a:pP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 maximum-margin </a:t>
            </a:r>
            <a:r>
              <a:rPr lang="en-US" sz="1200" b="1"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hyperplane</a:t>
            </a: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p>
          <a:p>
            <a:pPr lvl="1">
              <a:spcBef>
                <a:spcPts val="0"/>
              </a:spcBef>
              <a:buFontTx/>
              <a:buChar char="-"/>
            </a:pPr>
            <a:r>
              <a:rPr lang="en-US" sz="1200" b="1"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Margin:</a:t>
            </a: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the distance between the hyperplane and the closest data points from either class. </a:t>
            </a:r>
          </a:p>
          <a:p>
            <a:pPr lvl="1">
              <a:spcBef>
                <a:spcPts val="0"/>
              </a:spcBef>
              <a:buFontTx/>
              <a:buChar char="-"/>
            </a:pP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These closest points are called </a:t>
            </a:r>
            <a:r>
              <a:rPr lang="en-US" sz="1200" b="1"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support vectors</a:t>
            </a:r>
            <a:r>
              <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t>
            </a:r>
          </a:p>
          <a:p>
            <a:pPr lvl="1">
              <a:spcBef>
                <a:spcPts val="0"/>
              </a:spcBef>
              <a:buFontTx/>
              <a:buChar char="-"/>
            </a:pPr>
            <a:endParaRPr lang="en-US" sz="12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indent="-317500" algn="l" rtl="0">
              <a:buSzPts val="1400"/>
              <a:buFontTx/>
              <a:buChar char="-"/>
            </a:pPr>
            <a:r>
              <a:rPr lang="en-US" kern="0" dirty="0">
                <a:latin typeface="Calibri" panose="020F0502020204030204" pitchFamily="34" charset="0"/>
                <a:ea typeface="Calibri" panose="020F0502020204030204" pitchFamily="34" charset="0"/>
                <a:cs typeface="Calibri" panose="020F0502020204030204" pitchFamily="34" charset="0"/>
              </a:rPr>
              <a:t>margin is maximized equally for both classes.</a:t>
            </a:r>
          </a:p>
        </p:txBody>
      </p:sp>
    </p:spTree>
    <p:extLst>
      <p:ext uri="{BB962C8B-B14F-4D97-AF65-F5344CB8AC3E}">
        <p14:creationId xmlns:p14="http://schemas.microsoft.com/office/powerpoint/2010/main" val="2183741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Support Vector Machine</a:t>
            </a:r>
          </a:p>
        </p:txBody>
      </p:sp>
      <p:pic>
        <p:nvPicPr>
          <p:cNvPr id="5122" name="Picture 2" descr="Formulating the Support Vector Machine Optimization Problem – Math ∩  Programming">
            <a:extLst>
              <a:ext uri="{FF2B5EF4-FFF2-40B4-BE49-F238E27FC236}">
                <a16:creationId xmlns:a16="http://schemas.microsoft.com/office/drawing/2014/main" id="{00912AA5-374B-7808-023C-01CB62F31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450" y="1106000"/>
            <a:ext cx="4152900"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0;p28">
            <a:extLst>
              <a:ext uri="{FF2B5EF4-FFF2-40B4-BE49-F238E27FC236}">
                <a16:creationId xmlns:a16="http://schemas.microsoft.com/office/drawing/2014/main" id="{F013DB35-5240-A49E-1C83-4B02B4B10241}"/>
              </a:ext>
            </a:extLst>
          </p:cNvPr>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marL="425450" lvl="0" indent="-285750" algn="l" rtl="0">
              <a:spcBef>
                <a:spcPts val="0"/>
              </a:spcBef>
              <a:spcAft>
                <a:spcPts val="0"/>
              </a:spcAft>
              <a:buSzPts val="1400"/>
              <a:buFont typeface="Courier New" panose="02070309020205020404" pitchFamily="49" charset="0"/>
              <a:buChar char="o"/>
            </a:pPr>
            <a:r>
              <a:rPr lang="en-US" sz="1400" dirty="0"/>
              <a:t>Here, these numbers represent distances to the line</a:t>
            </a:r>
          </a:p>
        </p:txBody>
      </p:sp>
      <p:sp>
        <p:nvSpPr>
          <p:cNvPr id="6" name="TextBox 5">
            <a:extLst>
              <a:ext uri="{FF2B5EF4-FFF2-40B4-BE49-F238E27FC236}">
                <a16:creationId xmlns:a16="http://schemas.microsoft.com/office/drawing/2014/main" id="{9748C499-BCB8-C54D-2A19-CF9399A49D8B}"/>
              </a:ext>
            </a:extLst>
          </p:cNvPr>
          <p:cNvSpPr txBox="1"/>
          <p:nvPr/>
        </p:nvSpPr>
        <p:spPr>
          <a:xfrm>
            <a:off x="457200" y="2218556"/>
            <a:ext cx="3860250" cy="2031325"/>
          </a:xfrm>
          <a:prstGeom prst="rect">
            <a:avLst/>
          </a:prstGeom>
          <a:noFill/>
        </p:spPr>
        <p:txBody>
          <a:bodyPr wrap="square">
            <a:spAutoFit/>
          </a:bodyPr>
          <a:lstStyle/>
          <a:p>
            <a:r>
              <a:rPr lang="en-US" sz="1400" b="1" dirty="0"/>
              <a:t>Initial State</a:t>
            </a:r>
            <a:r>
              <a:rPr lang="en-US" sz="1400" dirty="0"/>
              <a:t>:</a:t>
            </a:r>
          </a:p>
          <a:p>
            <a:endParaRPr lang="en-US" sz="1400" dirty="0"/>
          </a:p>
          <a:p>
            <a:pPr marL="285750" indent="-285750">
              <a:buFont typeface="Courier New" panose="02070309020205020404" pitchFamily="49" charset="0"/>
              <a:buChar char="o"/>
            </a:pPr>
            <a:r>
              <a:rPr lang="en-US" sz="1400" dirty="0"/>
              <a:t> The algorithm starts with an initial guess for the hyperplane. </a:t>
            </a:r>
          </a:p>
          <a:p>
            <a:endParaRPr lang="en-US" sz="1400" dirty="0"/>
          </a:p>
          <a:p>
            <a:pPr marL="285750" indent="-285750">
              <a:buFont typeface="Courier New" panose="02070309020205020404" pitchFamily="49" charset="0"/>
              <a:buChar char="o"/>
            </a:pPr>
            <a:r>
              <a:rPr lang="en-US" sz="1400" dirty="0"/>
              <a:t>  The algorithm iteratively adjusts the position and orientation of the hyperplane. Tweaking the parameters to improve the separation.</a:t>
            </a:r>
          </a:p>
          <a:p>
            <a:pPr>
              <a:buFont typeface="Arial" panose="020B0604020202020204" pitchFamily="34" charset="0"/>
              <a:buChar char="•"/>
            </a:pPr>
            <a:endParaRPr lang="en-US" sz="1400" dirty="0"/>
          </a:p>
        </p:txBody>
      </p:sp>
    </p:spTree>
    <p:extLst>
      <p:ext uri="{BB962C8B-B14F-4D97-AF65-F5344CB8AC3E}">
        <p14:creationId xmlns:p14="http://schemas.microsoft.com/office/powerpoint/2010/main" val="897817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0367" y="442417"/>
            <a:ext cx="1223645" cy="452120"/>
          </a:xfrm>
          <a:prstGeom prst="rect">
            <a:avLst/>
          </a:prstGeom>
        </p:spPr>
        <p:txBody>
          <a:bodyPr vert="horz" wrap="square" lIns="0" tIns="12065" rIns="0" bIns="0" rtlCol="0">
            <a:spAutoFit/>
          </a:bodyPr>
          <a:lstStyle/>
          <a:p>
            <a:pPr marL="12700">
              <a:lnSpc>
                <a:spcPct val="100000"/>
              </a:lnSpc>
              <a:spcBef>
                <a:spcPts val="95"/>
              </a:spcBef>
            </a:pPr>
            <a:r>
              <a:rPr sz="2800" spc="-280" dirty="0"/>
              <a:t>OUTLINE</a:t>
            </a:r>
            <a:endParaRPr sz="2800" dirty="0"/>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3</a:t>
            </a:fld>
            <a:endParaRPr spc="-25" dirty="0"/>
          </a:p>
        </p:txBody>
      </p:sp>
      <p:sp>
        <p:nvSpPr>
          <p:cNvPr id="3" name="object 3"/>
          <p:cNvSpPr txBox="1"/>
          <p:nvPr/>
        </p:nvSpPr>
        <p:spPr>
          <a:xfrm>
            <a:off x="1447800" y="1422397"/>
            <a:ext cx="5831942" cy="2298706"/>
          </a:xfrm>
          <a:prstGeom prst="rect">
            <a:avLst/>
          </a:prstGeom>
        </p:spPr>
        <p:txBody>
          <a:bodyPr vert="horz" wrap="square" lIns="0" tIns="12700" rIns="0" bIns="0" rtlCol="0">
            <a:spAutoFit/>
          </a:bodyPr>
          <a:lstStyle/>
          <a:p>
            <a:pPr marL="367665" indent="-355600">
              <a:lnSpc>
                <a:spcPts val="2065"/>
              </a:lnSpc>
              <a:spcBef>
                <a:spcPts val="100"/>
              </a:spcBef>
              <a:buSzPct val="111111"/>
              <a:buChar char="◉"/>
              <a:tabLst>
                <a:tab pos="367665" algn="l"/>
                <a:tab pos="368300" algn="l"/>
              </a:tabLst>
            </a:pPr>
            <a:r>
              <a:rPr sz="1800" spc="-60" dirty="0">
                <a:solidFill>
                  <a:srgbClr val="283149"/>
                </a:solidFill>
                <a:latin typeface="Lucida Sans Unicode"/>
                <a:cs typeface="Lucida Sans Unicode"/>
              </a:rPr>
              <a:t>I</a:t>
            </a:r>
            <a:r>
              <a:rPr sz="1800" spc="-114" dirty="0">
                <a:solidFill>
                  <a:srgbClr val="283149"/>
                </a:solidFill>
                <a:latin typeface="Lucida Sans Unicode"/>
                <a:cs typeface="Lucida Sans Unicode"/>
              </a:rPr>
              <a:t>ntroduction</a:t>
            </a:r>
            <a:r>
              <a:rPr sz="1800" spc="-195" dirty="0">
                <a:solidFill>
                  <a:srgbClr val="283149"/>
                </a:solidFill>
                <a:latin typeface="Lucida Sans Unicode"/>
                <a:cs typeface="Lucida Sans Unicode"/>
              </a:rPr>
              <a:t> </a:t>
            </a:r>
            <a:r>
              <a:rPr sz="1800" spc="-100" dirty="0">
                <a:solidFill>
                  <a:srgbClr val="283149"/>
                </a:solidFill>
                <a:latin typeface="Lucida Sans Unicode"/>
                <a:cs typeface="Lucida Sans Unicode"/>
              </a:rPr>
              <a:t>to</a:t>
            </a:r>
            <a:r>
              <a:rPr sz="1800" spc="-210" dirty="0">
                <a:solidFill>
                  <a:srgbClr val="283149"/>
                </a:solidFill>
                <a:latin typeface="Lucida Sans Unicode"/>
                <a:cs typeface="Lucida Sans Unicode"/>
              </a:rPr>
              <a:t> </a:t>
            </a:r>
            <a:r>
              <a:rPr sz="1800" spc="-130" dirty="0">
                <a:solidFill>
                  <a:srgbClr val="283149"/>
                </a:solidFill>
                <a:latin typeface="Lucida Sans Unicode"/>
                <a:cs typeface="Lucida Sans Unicode"/>
              </a:rPr>
              <a:t>Machine</a:t>
            </a:r>
            <a:r>
              <a:rPr sz="1800" spc="-200" dirty="0">
                <a:solidFill>
                  <a:srgbClr val="283149"/>
                </a:solidFill>
                <a:latin typeface="Lucida Sans Unicode"/>
                <a:cs typeface="Lucida Sans Unicode"/>
              </a:rPr>
              <a:t> </a:t>
            </a:r>
            <a:r>
              <a:rPr sz="1800" spc="-120" dirty="0">
                <a:solidFill>
                  <a:srgbClr val="283149"/>
                </a:solidFill>
                <a:latin typeface="Lucida Sans Unicode"/>
                <a:cs typeface="Lucida Sans Unicode"/>
              </a:rPr>
              <a:t>Learning</a:t>
            </a:r>
            <a:endParaRPr sz="1800" dirty="0">
              <a:latin typeface="Lucida Sans Unicode"/>
              <a:cs typeface="Lucida Sans Unicode"/>
            </a:endParaRPr>
          </a:p>
          <a:p>
            <a:pPr marL="824865" lvl="1" indent="-343535">
              <a:lnSpc>
                <a:spcPts val="1945"/>
              </a:lnSpc>
              <a:buSzPct val="112500"/>
              <a:buFont typeface="Courier New"/>
              <a:buChar char="o"/>
              <a:tabLst>
                <a:tab pos="825500" algn="l"/>
              </a:tabLst>
            </a:pPr>
            <a:r>
              <a:rPr sz="1600" spc="-114" dirty="0">
                <a:solidFill>
                  <a:srgbClr val="283149"/>
                </a:solidFill>
                <a:latin typeface="Lucida Sans Unicode"/>
                <a:cs typeface="Lucida Sans Unicode"/>
              </a:rPr>
              <a:t>W</a:t>
            </a:r>
            <a:r>
              <a:rPr sz="1600" spc="-90" dirty="0">
                <a:solidFill>
                  <a:srgbClr val="283149"/>
                </a:solidFill>
                <a:latin typeface="Lucida Sans Unicode"/>
                <a:cs typeface="Lucida Sans Unicode"/>
              </a:rPr>
              <a:t>hat</a:t>
            </a:r>
            <a:r>
              <a:rPr sz="1600" spc="-165" dirty="0">
                <a:solidFill>
                  <a:srgbClr val="283149"/>
                </a:solidFill>
                <a:latin typeface="Lucida Sans Unicode"/>
                <a:cs typeface="Lucida Sans Unicode"/>
              </a:rPr>
              <a:t> </a:t>
            </a:r>
            <a:r>
              <a:rPr sz="1600" spc="-110" dirty="0">
                <a:solidFill>
                  <a:srgbClr val="283149"/>
                </a:solidFill>
                <a:latin typeface="Lucida Sans Unicode"/>
                <a:cs typeface="Lucida Sans Unicode"/>
              </a:rPr>
              <a:t>is</a:t>
            </a:r>
            <a:r>
              <a:rPr sz="1600" spc="-195" dirty="0">
                <a:solidFill>
                  <a:srgbClr val="283149"/>
                </a:solidFill>
                <a:latin typeface="Lucida Sans Unicode"/>
                <a:cs typeface="Lucida Sans Unicode"/>
              </a:rPr>
              <a:t> </a:t>
            </a:r>
            <a:r>
              <a:rPr sz="1600" spc="-110" dirty="0">
                <a:solidFill>
                  <a:srgbClr val="283149"/>
                </a:solidFill>
                <a:latin typeface="Lucida Sans Unicode"/>
                <a:cs typeface="Lucida Sans Unicode"/>
              </a:rPr>
              <a:t>machine</a:t>
            </a:r>
            <a:r>
              <a:rPr sz="1600" spc="-170" dirty="0">
                <a:solidFill>
                  <a:srgbClr val="283149"/>
                </a:solidFill>
                <a:latin typeface="Lucida Sans Unicode"/>
                <a:cs typeface="Lucida Sans Unicode"/>
              </a:rPr>
              <a:t> </a:t>
            </a:r>
            <a:r>
              <a:rPr sz="1600" spc="-90" dirty="0">
                <a:solidFill>
                  <a:srgbClr val="283149"/>
                </a:solidFill>
                <a:latin typeface="Lucida Sans Unicode"/>
                <a:cs typeface="Lucida Sans Unicode"/>
              </a:rPr>
              <a:t>learni</a:t>
            </a:r>
            <a:r>
              <a:rPr sz="1600" spc="-105" dirty="0">
                <a:solidFill>
                  <a:srgbClr val="283149"/>
                </a:solidFill>
                <a:latin typeface="Lucida Sans Unicode"/>
                <a:cs typeface="Lucida Sans Unicode"/>
              </a:rPr>
              <a:t>ng?</a:t>
            </a:r>
            <a:endParaRPr sz="1600" dirty="0">
              <a:latin typeface="Lucida Sans Unicode"/>
              <a:cs typeface="Lucida Sans Unicode"/>
            </a:endParaRPr>
          </a:p>
          <a:p>
            <a:pPr marL="824865" lvl="1" indent="-343535">
              <a:lnSpc>
                <a:spcPts val="2039"/>
              </a:lnSpc>
              <a:buSzPct val="112500"/>
              <a:buFont typeface="Courier New"/>
              <a:buChar char="o"/>
              <a:tabLst>
                <a:tab pos="825500" algn="l"/>
              </a:tabLst>
            </a:pPr>
            <a:r>
              <a:rPr sz="1600" spc="-145" dirty="0">
                <a:solidFill>
                  <a:srgbClr val="283149"/>
                </a:solidFill>
                <a:latin typeface="Lucida Sans Unicode"/>
                <a:cs typeface="Lucida Sans Unicode"/>
              </a:rPr>
              <a:t>Ma</a:t>
            </a:r>
            <a:r>
              <a:rPr sz="1600" spc="-100" dirty="0">
                <a:solidFill>
                  <a:srgbClr val="283149"/>
                </a:solidFill>
                <a:latin typeface="Lucida Sans Unicode"/>
                <a:cs typeface="Lucida Sans Unicode"/>
              </a:rPr>
              <a:t>c</a:t>
            </a:r>
            <a:r>
              <a:rPr sz="1600" spc="-105" dirty="0">
                <a:solidFill>
                  <a:srgbClr val="283149"/>
                </a:solidFill>
                <a:latin typeface="Lucida Sans Unicode"/>
                <a:cs typeface="Lucida Sans Unicode"/>
              </a:rPr>
              <a:t>hine</a:t>
            </a:r>
            <a:r>
              <a:rPr sz="1600" spc="-185" dirty="0">
                <a:solidFill>
                  <a:srgbClr val="283149"/>
                </a:solidFill>
                <a:latin typeface="Lucida Sans Unicode"/>
                <a:cs typeface="Lucida Sans Unicode"/>
              </a:rPr>
              <a:t> </a:t>
            </a:r>
            <a:r>
              <a:rPr sz="1600" spc="-90" dirty="0">
                <a:solidFill>
                  <a:srgbClr val="283149"/>
                </a:solidFill>
                <a:latin typeface="Lucida Sans Unicode"/>
                <a:cs typeface="Lucida Sans Unicode"/>
              </a:rPr>
              <a:t>learni</a:t>
            </a:r>
            <a:r>
              <a:rPr sz="1600" spc="-160" dirty="0">
                <a:solidFill>
                  <a:srgbClr val="283149"/>
                </a:solidFill>
                <a:latin typeface="Lucida Sans Unicode"/>
                <a:cs typeface="Lucida Sans Unicode"/>
              </a:rPr>
              <a:t>ng</a:t>
            </a:r>
            <a:r>
              <a:rPr sz="1600" spc="-175" dirty="0">
                <a:solidFill>
                  <a:srgbClr val="283149"/>
                </a:solidFill>
                <a:latin typeface="Lucida Sans Unicode"/>
                <a:cs typeface="Lucida Sans Unicode"/>
              </a:rPr>
              <a:t> </a:t>
            </a:r>
            <a:r>
              <a:rPr sz="1600" spc="-105" dirty="0">
                <a:solidFill>
                  <a:srgbClr val="283149"/>
                </a:solidFill>
                <a:latin typeface="Lucida Sans Unicode"/>
                <a:cs typeface="Lucida Sans Unicode"/>
              </a:rPr>
              <a:t>types</a:t>
            </a:r>
            <a:endParaRPr sz="1600" dirty="0">
              <a:latin typeface="Lucida Sans Unicode"/>
              <a:cs typeface="Lucida Sans Unicode"/>
            </a:endParaRPr>
          </a:p>
          <a:p>
            <a:pPr lvl="1">
              <a:lnSpc>
                <a:spcPct val="100000"/>
              </a:lnSpc>
              <a:spcBef>
                <a:spcPts val="15"/>
              </a:spcBef>
              <a:buClr>
                <a:srgbClr val="283149"/>
              </a:buClr>
              <a:buFont typeface="Courier New"/>
              <a:buChar char="o"/>
            </a:pPr>
            <a:endParaRPr sz="1600" dirty="0">
              <a:latin typeface="Lucida Sans Unicode"/>
              <a:cs typeface="Lucida Sans Unicode"/>
            </a:endParaRPr>
          </a:p>
          <a:p>
            <a:pPr marL="367665" indent="-355600">
              <a:lnSpc>
                <a:spcPts val="2065"/>
              </a:lnSpc>
              <a:buSzPct val="111111"/>
              <a:buChar char="◉"/>
              <a:tabLst>
                <a:tab pos="367665" algn="l"/>
                <a:tab pos="368300" algn="l"/>
              </a:tabLst>
            </a:pPr>
            <a:r>
              <a:rPr sz="1800" spc="-100" dirty="0">
                <a:solidFill>
                  <a:srgbClr val="283149"/>
                </a:solidFill>
                <a:latin typeface="Lucida Sans Unicode"/>
                <a:cs typeface="Lucida Sans Unicode"/>
              </a:rPr>
              <a:t>Super</a:t>
            </a:r>
            <a:r>
              <a:rPr sz="1800" spc="-105" dirty="0">
                <a:solidFill>
                  <a:srgbClr val="283149"/>
                </a:solidFill>
                <a:latin typeface="Lucida Sans Unicode"/>
                <a:cs typeface="Lucida Sans Unicode"/>
              </a:rPr>
              <a:t>v</a:t>
            </a:r>
            <a:r>
              <a:rPr sz="1800" spc="-125" dirty="0">
                <a:solidFill>
                  <a:srgbClr val="283149"/>
                </a:solidFill>
                <a:latin typeface="Lucida Sans Unicode"/>
                <a:cs typeface="Lucida Sans Unicode"/>
              </a:rPr>
              <a:t>ised</a:t>
            </a:r>
            <a:r>
              <a:rPr sz="1800" spc="-229" dirty="0">
                <a:solidFill>
                  <a:srgbClr val="283149"/>
                </a:solidFill>
                <a:latin typeface="Lucida Sans Unicode"/>
                <a:cs typeface="Lucida Sans Unicode"/>
              </a:rPr>
              <a:t> </a:t>
            </a:r>
            <a:r>
              <a:rPr sz="1800" spc="-120" dirty="0">
                <a:solidFill>
                  <a:srgbClr val="283149"/>
                </a:solidFill>
                <a:latin typeface="Lucida Sans Unicode"/>
                <a:cs typeface="Lucida Sans Unicode"/>
              </a:rPr>
              <a:t>Learning</a:t>
            </a:r>
            <a:endParaRPr sz="1800" dirty="0">
              <a:latin typeface="Lucida Sans Unicode"/>
              <a:cs typeface="Lucida Sans Unicode"/>
            </a:endParaRPr>
          </a:p>
          <a:p>
            <a:pPr marL="824865" lvl="1" indent="-343535">
              <a:lnSpc>
                <a:spcPts val="1945"/>
              </a:lnSpc>
              <a:buSzPct val="112500"/>
              <a:buFont typeface="Courier New"/>
              <a:buChar char="o"/>
              <a:tabLst>
                <a:tab pos="825500" algn="l"/>
              </a:tabLst>
            </a:pPr>
            <a:r>
              <a:rPr sz="1600" spc="-125" dirty="0">
                <a:solidFill>
                  <a:srgbClr val="283149"/>
                </a:solidFill>
                <a:latin typeface="Lucida Sans Unicode"/>
                <a:cs typeface="Lucida Sans Unicode"/>
              </a:rPr>
              <a:t>Clas</a:t>
            </a:r>
            <a:r>
              <a:rPr sz="1600" spc="-120" dirty="0">
                <a:solidFill>
                  <a:srgbClr val="283149"/>
                </a:solidFill>
                <a:latin typeface="Lucida Sans Unicode"/>
                <a:cs typeface="Lucida Sans Unicode"/>
              </a:rPr>
              <a:t>s</a:t>
            </a:r>
            <a:r>
              <a:rPr sz="1600" spc="-100" dirty="0">
                <a:solidFill>
                  <a:srgbClr val="283149"/>
                </a:solidFill>
                <a:latin typeface="Lucida Sans Unicode"/>
                <a:cs typeface="Lucida Sans Unicode"/>
              </a:rPr>
              <a:t>if</a:t>
            </a:r>
            <a:r>
              <a:rPr sz="1600" spc="-60" dirty="0">
                <a:solidFill>
                  <a:srgbClr val="283149"/>
                </a:solidFill>
                <a:latin typeface="Lucida Sans Unicode"/>
                <a:cs typeface="Lucida Sans Unicode"/>
              </a:rPr>
              <a:t>i</a:t>
            </a:r>
            <a:r>
              <a:rPr sz="1600" spc="-100" dirty="0">
                <a:solidFill>
                  <a:srgbClr val="283149"/>
                </a:solidFill>
                <a:latin typeface="Lucida Sans Unicode"/>
                <a:cs typeface="Lucida Sans Unicode"/>
              </a:rPr>
              <a:t>c</a:t>
            </a:r>
            <a:r>
              <a:rPr sz="1600" spc="-90" dirty="0">
                <a:solidFill>
                  <a:srgbClr val="283149"/>
                </a:solidFill>
                <a:latin typeface="Lucida Sans Unicode"/>
                <a:cs typeface="Lucida Sans Unicode"/>
              </a:rPr>
              <a:t>ation</a:t>
            </a:r>
            <a:r>
              <a:rPr sz="1600" spc="-195" dirty="0">
                <a:solidFill>
                  <a:srgbClr val="283149"/>
                </a:solidFill>
                <a:latin typeface="Lucida Sans Unicode"/>
                <a:cs typeface="Lucida Sans Unicode"/>
              </a:rPr>
              <a:t> </a:t>
            </a:r>
            <a:r>
              <a:rPr sz="1600" spc="-110" dirty="0">
                <a:solidFill>
                  <a:srgbClr val="283149"/>
                </a:solidFill>
                <a:latin typeface="Lucida Sans Unicode"/>
                <a:cs typeface="Lucida Sans Unicode"/>
              </a:rPr>
              <a:t>and</a:t>
            </a:r>
            <a:r>
              <a:rPr sz="1600" spc="-185" dirty="0">
                <a:solidFill>
                  <a:srgbClr val="283149"/>
                </a:solidFill>
                <a:latin typeface="Lucida Sans Unicode"/>
                <a:cs typeface="Lucida Sans Unicode"/>
              </a:rPr>
              <a:t> </a:t>
            </a:r>
            <a:r>
              <a:rPr sz="1600" spc="-125" dirty="0">
                <a:solidFill>
                  <a:srgbClr val="283149"/>
                </a:solidFill>
                <a:latin typeface="Lucida Sans Unicode"/>
                <a:cs typeface="Lucida Sans Unicode"/>
              </a:rPr>
              <a:t>Regres</a:t>
            </a:r>
            <a:r>
              <a:rPr sz="1600" spc="-110" dirty="0">
                <a:solidFill>
                  <a:srgbClr val="283149"/>
                </a:solidFill>
                <a:latin typeface="Lucida Sans Unicode"/>
                <a:cs typeface="Lucida Sans Unicode"/>
              </a:rPr>
              <a:t>si</a:t>
            </a:r>
            <a:r>
              <a:rPr sz="1600" spc="-120" dirty="0">
                <a:solidFill>
                  <a:srgbClr val="283149"/>
                </a:solidFill>
                <a:latin typeface="Lucida Sans Unicode"/>
                <a:cs typeface="Lucida Sans Unicode"/>
              </a:rPr>
              <a:t>on</a:t>
            </a:r>
            <a:endParaRPr lang="en-US" sz="1600" spc="-120" dirty="0">
              <a:solidFill>
                <a:srgbClr val="283149"/>
              </a:solidFill>
              <a:latin typeface="Lucida Sans Unicode"/>
              <a:cs typeface="Lucida Sans Unicode"/>
            </a:endParaRPr>
          </a:p>
          <a:p>
            <a:pPr marL="367665" indent="-343535">
              <a:lnSpc>
                <a:spcPts val="1945"/>
              </a:lnSpc>
              <a:buSzPct val="112500"/>
              <a:buFont typeface="Courier New"/>
              <a:buChar char="o"/>
              <a:tabLst>
                <a:tab pos="825500" algn="l"/>
              </a:tabLst>
            </a:pPr>
            <a:endParaRPr lang="en-US" sz="1600" spc="-100" dirty="0">
              <a:solidFill>
                <a:srgbClr val="283149"/>
              </a:solidFill>
              <a:latin typeface="Lucida Sans Unicode"/>
              <a:cs typeface="Lucida Sans Unicode"/>
            </a:endParaRPr>
          </a:p>
          <a:p>
            <a:pPr marL="367665" indent="-355600">
              <a:lnSpc>
                <a:spcPts val="2065"/>
              </a:lnSpc>
              <a:buSzPct val="111111"/>
              <a:buChar char="◉"/>
              <a:tabLst>
                <a:tab pos="367665" algn="l"/>
                <a:tab pos="368300" algn="l"/>
              </a:tabLst>
            </a:pPr>
            <a:r>
              <a:rPr lang="en-US" spc="-100" dirty="0">
                <a:solidFill>
                  <a:srgbClr val="283149"/>
                </a:solidFill>
                <a:latin typeface="Lucida Sans Unicode"/>
                <a:cs typeface="Lucida Sans Unicode"/>
              </a:rPr>
              <a:t>Unsupervised Learning</a:t>
            </a:r>
          </a:p>
          <a:p>
            <a:pPr marL="824865" lvl="1" indent="-343535">
              <a:lnSpc>
                <a:spcPts val="1945"/>
              </a:lnSpc>
              <a:buSzPct val="112500"/>
              <a:buFont typeface="Courier New"/>
              <a:buChar char="o"/>
              <a:tabLst>
                <a:tab pos="825500" algn="l"/>
              </a:tabLst>
            </a:pPr>
            <a:r>
              <a:rPr lang="en-US" sz="1600" spc="-120" dirty="0">
                <a:solidFill>
                  <a:srgbClr val="283149"/>
                </a:solidFill>
                <a:latin typeface="Lucida Sans Unicode"/>
                <a:cs typeface="Lucida Sans Unicode"/>
              </a:rPr>
              <a:t>Clustering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pic>
        <p:nvPicPr>
          <p:cNvPr id="9218" name="Picture 2">
            <a:extLst>
              <a:ext uri="{FF2B5EF4-FFF2-40B4-BE49-F238E27FC236}">
                <a16:creationId xmlns:a16="http://schemas.microsoft.com/office/drawing/2014/main" id="{C4258076-4821-ED43-C13F-49E77FA8D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95" y="590550"/>
            <a:ext cx="4086928" cy="36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481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4343400" y="133350"/>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Did I play badminton for each day of the week? </a:t>
            </a:r>
            <a:endParaRPr lang="en-US" dirty="0">
              <a:latin typeface="Edu Diatype Rounded Semi-Mono" panose="020B0509040202060203" pitchFamily="49" charset="77"/>
            </a:endParaRPr>
          </a:p>
        </p:txBody>
      </p:sp>
      <p:pic>
        <p:nvPicPr>
          <p:cNvPr id="6" name="Picture 5">
            <a:extLst>
              <a:ext uri="{FF2B5EF4-FFF2-40B4-BE49-F238E27FC236}">
                <a16:creationId xmlns:a16="http://schemas.microsoft.com/office/drawing/2014/main" id="{DAF721CC-D63A-BCE9-93F6-C783DA4EE1FE}"/>
              </a:ext>
            </a:extLst>
          </p:cNvPr>
          <p:cNvPicPr>
            <a:picLocks noChangeAspect="1"/>
          </p:cNvPicPr>
          <p:nvPr/>
        </p:nvPicPr>
        <p:blipFill>
          <a:blip r:embed="rId3"/>
          <a:stretch>
            <a:fillRect/>
          </a:stretch>
        </p:blipFill>
        <p:spPr>
          <a:xfrm>
            <a:off x="4581525" y="2447115"/>
            <a:ext cx="4119671" cy="1979731"/>
          </a:xfrm>
          <a:prstGeom prst="rect">
            <a:avLst/>
          </a:prstGeom>
        </p:spPr>
      </p:pic>
      <p:pic>
        <p:nvPicPr>
          <p:cNvPr id="14" name="Picture 13">
            <a:extLst>
              <a:ext uri="{FF2B5EF4-FFF2-40B4-BE49-F238E27FC236}">
                <a16:creationId xmlns:a16="http://schemas.microsoft.com/office/drawing/2014/main" id="{CE087452-7478-2604-8296-796EEF27EEAE}"/>
              </a:ext>
            </a:extLst>
          </p:cNvPr>
          <p:cNvPicPr>
            <a:picLocks noChangeAspect="1"/>
          </p:cNvPicPr>
          <p:nvPr/>
        </p:nvPicPr>
        <p:blipFill>
          <a:blip r:embed="rId4"/>
          <a:stretch>
            <a:fillRect/>
          </a:stretch>
        </p:blipFill>
        <p:spPr>
          <a:xfrm>
            <a:off x="4648200" y="590550"/>
            <a:ext cx="3648617" cy="1856565"/>
          </a:xfrm>
          <a:prstGeom prst="rect">
            <a:avLst/>
          </a:prstGeom>
        </p:spPr>
      </p:pic>
      <p:sp>
        <p:nvSpPr>
          <p:cNvPr id="16" name="TextBox 15">
            <a:extLst>
              <a:ext uri="{FF2B5EF4-FFF2-40B4-BE49-F238E27FC236}">
                <a16:creationId xmlns:a16="http://schemas.microsoft.com/office/drawing/2014/main" id="{D6162CA0-0317-E371-4C58-99AD026DB0F9}"/>
              </a:ext>
            </a:extLst>
          </p:cNvPr>
          <p:cNvSpPr txBox="1"/>
          <p:nvPr/>
        </p:nvSpPr>
        <p:spPr>
          <a:xfrm>
            <a:off x="325204" y="1526790"/>
            <a:ext cx="3864481" cy="2585323"/>
          </a:xfrm>
          <a:prstGeom prst="rect">
            <a:avLst/>
          </a:prstGeom>
          <a:noFill/>
        </p:spPr>
        <p:txBody>
          <a:bodyPr wrap="square">
            <a:spAutoFit/>
          </a:bodyPr>
          <a:lstStyle/>
          <a:p>
            <a:r>
              <a:rPr lang="en-US" b="1" dirty="0"/>
              <a:t>Decision Tree</a:t>
            </a:r>
            <a:r>
              <a:rPr lang="en-US" dirty="0"/>
              <a:t>: </a:t>
            </a:r>
          </a:p>
          <a:p>
            <a:pPr marL="285750" indent="-285750">
              <a:buFont typeface="Courier New" panose="02070309020205020404" pitchFamily="49" charset="0"/>
              <a:buChar char="o"/>
            </a:pPr>
            <a:r>
              <a:rPr lang="en-US" dirty="0"/>
              <a:t>a model that makes decisions by splitting data into subsets based on feature values</a:t>
            </a:r>
          </a:p>
          <a:p>
            <a:pPr marL="285750" indent="-285750">
              <a:buFont typeface="Courier New" panose="02070309020205020404" pitchFamily="49" charset="0"/>
              <a:buChar char="o"/>
            </a:pPr>
            <a:r>
              <a:rPr lang="en-US" dirty="0"/>
              <a:t>each node represents a feature</a:t>
            </a:r>
          </a:p>
          <a:p>
            <a:pPr marL="285750" indent="-285750">
              <a:buFont typeface="Courier New" panose="02070309020205020404" pitchFamily="49" charset="0"/>
              <a:buChar char="o"/>
            </a:pPr>
            <a:r>
              <a:rPr lang="en-US" dirty="0"/>
              <a:t>each branch represents a decision rule </a:t>
            </a:r>
          </a:p>
          <a:p>
            <a:pPr marL="285750" indent="-285750">
              <a:buFont typeface="Courier New" panose="02070309020205020404" pitchFamily="49" charset="0"/>
              <a:buChar char="o"/>
            </a:pPr>
            <a:r>
              <a:rPr lang="en-US" dirty="0"/>
              <a:t>each leaf node represents an outcome</a:t>
            </a:r>
          </a:p>
        </p:txBody>
      </p:sp>
    </p:spTree>
    <p:extLst>
      <p:ext uri="{BB962C8B-B14F-4D97-AF65-F5344CB8AC3E}">
        <p14:creationId xmlns:p14="http://schemas.microsoft.com/office/powerpoint/2010/main" val="663934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220671" y="74377"/>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4343400" y="133350"/>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Did I play badminton for each day of the week? </a:t>
            </a:r>
            <a:endParaRPr lang="en-US" dirty="0">
              <a:latin typeface="Edu Diatype Rounded Semi-Mono" panose="020B0509040202060203" pitchFamily="49" charset="77"/>
            </a:endParaRPr>
          </a:p>
        </p:txBody>
      </p:sp>
      <p:pic>
        <p:nvPicPr>
          <p:cNvPr id="6" name="Picture 5">
            <a:extLst>
              <a:ext uri="{FF2B5EF4-FFF2-40B4-BE49-F238E27FC236}">
                <a16:creationId xmlns:a16="http://schemas.microsoft.com/office/drawing/2014/main" id="{DAF721CC-D63A-BCE9-93F6-C783DA4EE1FE}"/>
              </a:ext>
            </a:extLst>
          </p:cNvPr>
          <p:cNvPicPr>
            <a:picLocks noChangeAspect="1"/>
          </p:cNvPicPr>
          <p:nvPr/>
        </p:nvPicPr>
        <p:blipFill>
          <a:blip r:embed="rId3"/>
          <a:stretch>
            <a:fillRect/>
          </a:stretch>
        </p:blipFill>
        <p:spPr>
          <a:xfrm>
            <a:off x="4581525" y="2447115"/>
            <a:ext cx="4119671" cy="1979731"/>
          </a:xfrm>
          <a:prstGeom prst="rect">
            <a:avLst/>
          </a:prstGeom>
        </p:spPr>
      </p:pic>
      <p:pic>
        <p:nvPicPr>
          <p:cNvPr id="14" name="Picture 13">
            <a:extLst>
              <a:ext uri="{FF2B5EF4-FFF2-40B4-BE49-F238E27FC236}">
                <a16:creationId xmlns:a16="http://schemas.microsoft.com/office/drawing/2014/main" id="{CE087452-7478-2604-8296-796EEF27EEAE}"/>
              </a:ext>
            </a:extLst>
          </p:cNvPr>
          <p:cNvPicPr>
            <a:picLocks noChangeAspect="1"/>
          </p:cNvPicPr>
          <p:nvPr/>
        </p:nvPicPr>
        <p:blipFill>
          <a:blip r:embed="rId4"/>
          <a:stretch>
            <a:fillRect/>
          </a:stretch>
        </p:blipFill>
        <p:spPr>
          <a:xfrm>
            <a:off x="4648200" y="590550"/>
            <a:ext cx="3648617" cy="1856565"/>
          </a:xfrm>
          <a:prstGeom prst="rect">
            <a:avLst/>
          </a:prstGeom>
        </p:spPr>
      </p:pic>
      <p:pic>
        <p:nvPicPr>
          <p:cNvPr id="5" name="Picture 4">
            <a:extLst>
              <a:ext uri="{FF2B5EF4-FFF2-40B4-BE49-F238E27FC236}">
                <a16:creationId xmlns:a16="http://schemas.microsoft.com/office/drawing/2014/main" id="{4D50CACD-3030-304A-A4BE-EDCE1A11A045}"/>
              </a:ext>
            </a:extLst>
          </p:cNvPr>
          <p:cNvPicPr>
            <a:picLocks noChangeAspect="1"/>
          </p:cNvPicPr>
          <p:nvPr/>
        </p:nvPicPr>
        <p:blipFill>
          <a:blip r:embed="rId5"/>
          <a:stretch>
            <a:fillRect/>
          </a:stretch>
        </p:blipFill>
        <p:spPr>
          <a:xfrm>
            <a:off x="393293" y="1143587"/>
            <a:ext cx="704850" cy="228600"/>
          </a:xfrm>
          <a:prstGeom prst="rect">
            <a:avLst/>
          </a:prstGeom>
        </p:spPr>
      </p:pic>
      <p:sp>
        <p:nvSpPr>
          <p:cNvPr id="7" name="TextBox 6">
            <a:extLst>
              <a:ext uri="{FF2B5EF4-FFF2-40B4-BE49-F238E27FC236}">
                <a16:creationId xmlns:a16="http://schemas.microsoft.com/office/drawing/2014/main" id="{C18C046F-CA93-59CC-9325-44109FBCBA60}"/>
              </a:ext>
            </a:extLst>
          </p:cNvPr>
          <p:cNvSpPr txBox="1"/>
          <p:nvPr/>
        </p:nvSpPr>
        <p:spPr>
          <a:xfrm>
            <a:off x="342546" y="895350"/>
            <a:ext cx="3834354" cy="3416320"/>
          </a:xfrm>
          <a:prstGeom prst="rect">
            <a:avLst/>
          </a:prstGeom>
          <a:noFill/>
        </p:spPr>
        <p:txBody>
          <a:bodyPr wrap="square">
            <a:spAutoFit/>
          </a:bodyPr>
          <a:lstStyle/>
          <a:p>
            <a:r>
              <a:rPr lang="en-US" dirty="0"/>
              <a:t>Choosing the Best Feature and threshold to Split:</a:t>
            </a:r>
          </a:p>
          <a:p>
            <a:pPr marL="285750" indent="-285750">
              <a:buFont typeface="Courier New" panose="02070309020205020404" pitchFamily="49" charset="0"/>
              <a:buChar char="o"/>
            </a:pPr>
            <a:r>
              <a:rPr lang="en-US" dirty="0"/>
              <a:t>Gini impurity </a:t>
            </a:r>
          </a:p>
          <a:p>
            <a:pPr marL="285750" indent="-285750">
              <a:buFont typeface="Courier New" panose="02070309020205020404" pitchFamily="49" charset="0"/>
              <a:buChar char="o"/>
            </a:pPr>
            <a:r>
              <a:rPr lang="en-US" dirty="0"/>
              <a:t>Entropy (Information Gain)</a:t>
            </a:r>
          </a:p>
          <a:p>
            <a:pPr marL="285750" indent="-285750">
              <a:buFont typeface="Courier New" panose="02070309020205020404" pitchFamily="49" charset="0"/>
              <a:buChar char="o"/>
            </a:pPr>
            <a:endParaRPr lang="en-US" dirty="0"/>
          </a:p>
          <a:p>
            <a:r>
              <a:rPr lang="en-US" dirty="0"/>
              <a:t>Recursive Splitting: </a:t>
            </a:r>
          </a:p>
          <a:p>
            <a:pPr marL="285750" indent="-285750">
              <a:buFont typeface="Courier New" panose="02070309020205020404" pitchFamily="49" charset="0"/>
              <a:buChar char="o"/>
            </a:pPr>
            <a:r>
              <a:rPr lang="en-US" dirty="0"/>
              <a:t>Continue splitting at each node until stopping criteria are met (e.g., maximum depth, minimum samples per node)</a:t>
            </a:r>
          </a:p>
          <a:p>
            <a:pPr marL="285750" indent="-285750">
              <a:buFont typeface="Courier New" panose="02070309020205020404" pitchFamily="49" charset="0"/>
              <a:buChar char="o"/>
            </a:pPr>
            <a:endParaRPr lang="en-US" dirty="0"/>
          </a:p>
          <a:p>
            <a:r>
              <a:rPr lang="en-US" dirty="0"/>
              <a:t>Prediction</a:t>
            </a:r>
          </a:p>
        </p:txBody>
      </p:sp>
    </p:spTree>
    <p:extLst>
      <p:ext uri="{BB962C8B-B14F-4D97-AF65-F5344CB8AC3E}">
        <p14:creationId xmlns:p14="http://schemas.microsoft.com/office/powerpoint/2010/main" val="2517186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176797" y="372500"/>
            <a:ext cx="8655503"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3733800" y="682175"/>
            <a:ext cx="2209800" cy="523220"/>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Did I play badminton for each day of the week? </a:t>
            </a:r>
            <a:endParaRPr lang="en-US" dirty="0">
              <a:latin typeface="Edu Diatype Rounded Semi-Mono" panose="020B0509040202060203" pitchFamily="49" charset="77"/>
            </a:endParaRPr>
          </a:p>
        </p:txBody>
      </p:sp>
      <p:pic>
        <p:nvPicPr>
          <p:cNvPr id="14" name="Picture 13">
            <a:extLst>
              <a:ext uri="{FF2B5EF4-FFF2-40B4-BE49-F238E27FC236}">
                <a16:creationId xmlns:a16="http://schemas.microsoft.com/office/drawing/2014/main" id="{CE087452-7478-2604-8296-796EEF27EEAE}"/>
              </a:ext>
            </a:extLst>
          </p:cNvPr>
          <p:cNvPicPr>
            <a:picLocks noChangeAspect="1"/>
          </p:cNvPicPr>
          <p:nvPr/>
        </p:nvPicPr>
        <p:blipFill>
          <a:blip r:embed="rId3"/>
          <a:stretch>
            <a:fillRect/>
          </a:stretch>
        </p:blipFill>
        <p:spPr>
          <a:xfrm>
            <a:off x="4816893" y="2195625"/>
            <a:ext cx="3885556" cy="1977129"/>
          </a:xfrm>
          <a:prstGeom prst="rect">
            <a:avLst/>
          </a:prstGeom>
        </p:spPr>
      </p:pic>
      <p:pic>
        <p:nvPicPr>
          <p:cNvPr id="5" name="Picture 4">
            <a:extLst>
              <a:ext uri="{FF2B5EF4-FFF2-40B4-BE49-F238E27FC236}">
                <a16:creationId xmlns:a16="http://schemas.microsoft.com/office/drawing/2014/main" id="{9519B4D0-9EE7-02B4-1A8D-3C61ADDD1FD5}"/>
              </a:ext>
            </a:extLst>
          </p:cNvPr>
          <p:cNvPicPr>
            <a:picLocks noChangeAspect="1"/>
          </p:cNvPicPr>
          <p:nvPr/>
        </p:nvPicPr>
        <p:blipFill>
          <a:blip r:embed="rId4"/>
          <a:stretch>
            <a:fillRect/>
          </a:stretch>
        </p:blipFill>
        <p:spPr>
          <a:xfrm>
            <a:off x="3836931" y="239937"/>
            <a:ext cx="5130272" cy="1646013"/>
          </a:xfrm>
          <a:prstGeom prst="rect">
            <a:avLst/>
          </a:prstGeom>
        </p:spPr>
      </p:pic>
      <p:pic>
        <p:nvPicPr>
          <p:cNvPr id="12" name="Picture 11">
            <a:extLst>
              <a:ext uri="{FF2B5EF4-FFF2-40B4-BE49-F238E27FC236}">
                <a16:creationId xmlns:a16="http://schemas.microsoft.com/office/drawing/2014/main" id="{F88DAAF3-7606-CBA5-C76D-C9C6D8E3239A}"/>
              </a:ext>
            </a:extLst>
          </p:cNvPr>
          <p:cNvPicPr>
            <a:picLocks noChangeAspect="1"/>
          </p:cNvPicPr>
          <p:nvPr/>
        </p:nvPicPr>
        <p:blipFill>
          <a:blip r:embed="rId5"/>
          <a:stretch>
            <a:fillRect/>
          </a:stretch>
        </p:blipFill>
        <p:spPr>
          <a:xfrm>
            <a:off x="457200" y="1825681"/>
            <a:ext cx="3918555" cy="1044536"/>
          </a:xfrm>
          <a:prstGeom prst="rect">
            <a:avLst/>
          </a:prstGeom>
        </p:spPr>
      </p:pic>
      <p:sp>
        <p:nvSpPr>
          <p:cNvPr id="15" name="TextBox 14">
            <a:extLst>
              <a:ext uri="{FF2B5EF4-FFF2-40B4-BE49-F238E27FC236}">
                <a16:creationId xmlns:a16="http://schemas.microsoft.com/office/drawing/2014/main" id="{1CA76A10-C1FD-F2B1-96C6-644C8EECD21A}"/>
              </a:ext>
            </a:extLst>
          </p:cNvPr>
          <p:cNvSpPr txBox="1"/>
          <p:nvPr/>
        </p:nvSpPr>
        <p:spPr>
          <a:xfrm>
            <a:off x="176797" y="1436861"/>
            <a:ext cx="4953964" cy="369332"/>
          </a:xfrm>
          <a:prstGeom prst="rect">
            <a:avLst/>
          </a:prstGeom>
          <a:noFill/>
        </p:spPr>
        <p:txBody>
          <a:bodyPr wrap="square">
            <a:spAutoFit/>
          </a:bodyPr>
          <a:lstStyle/>
          <a:p>
            <a:r>
              <a:rPr lang="en-US" b="1" dirty="0"/>
              <a:t>The Entropy of the  root node: </a:t>
            </a:r>
          </a:p>
        </p:txBody>
      </p:sp>
      <p:sp>
        <p:nvSpPr>
          <p:cNvPr id="17" name="TextBox 16">
            <a:extLst>
              <a:ext uri="{FF2B5EF4-FFF2-40B4-BE49-F238E27FC236}">
                <a16:creationId xmlns:a16="http://schemas.microsoft.com/office/drawing/2014/main" id="{1F63B707-4131-46BC-78A4-9CAF71E9AFB5}"/>
              </a:ext>
            </a:extLst>
          </p:cNvPr>
          <p:cNvSpPr txBox="1"/>
          <p:nvPr/>
        </p:nvSpPr>
        <p:spPr>
          <a:xfrm>
            <a:off x="176797" y="2865232"/>
            <a:ext cx="4577786" cy="369332"/>
          </a:xfrm>
          <a:prstGeom prst="rect">
            <a:avLst/>
          </a:prstGeom>
          <a:noFill/>
        </p:spPr>
        <p:txBody>
          <a:bodyPr wrap="square">
            <a:spAutoFit/>
          </a:bodyPr>
          <a:lstStyle/>
          <a:p>
            <a:r>
              <a:rPr lang="en-US" b="1" dirty="0"/>
              <a:t>Weighted average entropy for weather:</a:t>
            </a:r>
          </a:p>
        </p:txBody>
      </p:sp>
      <p:pic>
        <p:nvPicPr>
          <p:cNvPr id="19" name="Picture 18">
            <a:extLst>
              <a:ext uri="{FF2B5EF4-FFF2-40B4-BE49-F238E27FC236}">
                <a16:creationId xmlns:a16="http://schemas.microsoft.com/office/drawing/2014/main" id="{36846FF0-F128-1A8C-8656-5F530FC846D4}"/>
              </a:ext>
            </a:extLst>
          </p:cNvPr>
          <p:cNvPicPr>
            <a:picLocks noChangeAspect="1"/>
          </p:cNvPicPr>
          <p:nvPr/>
        </p:nvPicPr>
        <p:blipFill>
          <a:blip r:embed="rId6"/>
          <a:stretch>
            <a:fillRect/>
          </a:stretch>
        </p:blipFill>
        <p:spPr>
          <a:xfrm>
            <a:off x="548639" y="3290705"/>
            <a:ext cx="939858" cy="209487"/>
          </a:xfrm>
          <a:prstGeom prst="rect">
            <a:avLst/>
          </a:prstGeom>
        </p:spPr>
      </p:pic>
      <p:pic>
        <p:nvPicPr>
          <p:cNvPr id="21" name="Picture 20">
            <a:extLst>
              <a:ext uri="{FF2B5EF4-FFF2-40B4-BE49-F238E27FC236}">
                <a16:creationId xmlns:a16="http://schemas.microsoft.com/office/drawing/2014/main" id="{B9A680D5-B124-A7FB-D786-1EFEEFF85DF0}"/>
              </a:ext>
            </a:extLst>
          </p:cNvPr>
          <p:cNvPicPr>
            <a:picLocks noChangeAspect="1"/>
          </p:cNvPicPr>
          <p:nvPr/>
        </p:nvPicPr>
        <p:blipFill>
          <a:blip r:embed="rId7"/>
          <a:stretch>
            <a:fillRect/>
          </a:stretch>
        </p:blipFill>
        <p:spPr>
          <a:xfrm>
            <a:off x="1518977" y="3275242"/>
            <a:ext cx="483541" cy="213512"/>
          </a:xfrm>
          <a:prstGeom prst="rect">
            <a:avLst/>
          </a:prstGeom>
        </p:spPr>
      </p:pic>
      <p:pic>
        <p:nvPicPr>
          <p:cNvPr id="23" name="Picture 22">
            <a:extLst>
              <a:ext uri="{FF2B5EF4-FFF2-40B4-BE49-F238E27FC236}">
                <a16:creationId xmlns:a16="http://schemas.microsoft.com/office/drawing/2014/main" id="{41EEF3E6-088C-CF58-4A2F-F54E051F4DA0}"/>
              </a:ext>
            </a:extLst>
          </p:cNvPr>
          <p:cNvPicPr>
            <a:picLocks noChangeAspect="1"/>
          </p:cNvPicPr>
          <p:nvPr/>
        </p:nvPicPr>
        <p:blipFill>
          <a:blip r:embed="rId8"/>
          <a:stretch>
            <a:fillRect/>
          </a:stretch>
        </p:blipFill>
        <p:spPr>
          <a:xfrm>
            <a:off x="533399" y="4099184"/>
            <a:ext cx="3200401" cy="229020"/>
          </a:xfrm>
          <a:prstGeom prst="rect">
            <a:avLst/>
          </a:prstGeom>
        </p:spPr>
      </p:pic>
      <p:sp>
        <p:nvSpPr>
          <p:cNvPr id="25" name="TextBox 24">
            <a:extLst>
              <a:ext uri="{FF2B5EF4-FFF2-40B4-BE49-F238E27FC236}">
                <a16:creationId xmlns:a16="http://schemas.microsoft.com/office/drawing/2014/main" id="{E4CEC51D-0D44-95B6-0C70-5A0A61E18B3F}"/>
              </a:ext>
            </a:extLst>
          </p:cNvPr>
          <p:cNvSpPr txBox="1"/>
          <p:nvPr/>
        </p:nvSpPr>
        <p:spPr>
          <a:xfrm>
            <a:off x="209104" y="3666558"/>
            <a:ext cx="4577080" cy="369332"/>
          </a:xfrm>
          <a:prstGeom prst="rect">
            <a:avLst/>
          </a:prstGeom>
          <a:noFill/>
        </p:spPr>
        <p:txBody>
          <a:bodyPr wrap="square">
            <a:spAutoFit/>
          </a:bodyPr>
          <a:lstStyle/>
          <a:p>
            <a:r>
              <a:rPr lang="en-US" b="1" dirty="0"/>
              <a:t>Information Gain</a:t>
            </a:r>
          </a:p>
        </p:txBody>
      </p:sp>
    </p:spTree>
    <p:extLst>
      <p:ext uri="{BB962C8B-B14F-4D97-AF65-F5344CB8AC3E}">
        <p14:creationId xmlns:p14="http://schemas.microsoft.com/office/powerpoint/2010/main" val="4112709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129824"/>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4012557" y="540362"/>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What causes someone to make big purchases?</a:t>
            </a:r>
            <a:endParaRPr lang="en-US" dirty="0">
              <a:latin typeface="Edu Diatype Rounded Semi-Mono" panose="020B0509040202060203" pitchFamily="49" charset="77"/>
            </a:endParaRPr>
          </a:p>
        </p:txBody>
      </p:sp>
      <p:pic>
        <p:nvPicPr>
          <p:cNvPr id="13314" name="Picture 2">
            <a:extLst>
              <a:ext uri="{FF2B5EF4-FFF2-40B4-BE49-F238E27FC236}">
                <a16:creationId xmlns:a16="http://schemas.microsoft.com/office/drawing/2014/main" id="{BE9E5A4B-7B4E-D831-33AD-B72A03C14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52328"/>
            <a:ext cx="5735896" cy="311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DC426E-CFB2-2665-E940-636911E1158B}"/>
              </a:ext>
            </a:extLst>
          </p:cNvPr>
          <p:cNvSpPr txBox="1"/>
          <p:nvPr/>
        </p:nvSpPr>
        <p:spPr>
          <a:xfrm>
            <a:off x="3733800" y="829001"/>
            <a:ext cx="7417205" cy="276999"/>
          </a:xfrm>
          <a:prstGeom prst="rect">
            <a:avLst/>
          </a:prstGeom>
          <a:noFill/>
        </p:spPr>
        <p:txBody>
          <a:bodyPr wrap="square">
            <a:spAutoFit/>
          </a:bodyPr>
          <a:lstStyle/>
          <a:p>
            <a:r>
              <a:rPr lang="en-US" sz="1200" dirty="0"/>
              <a:t>the counts of instances that do not make big purchases (0) and those that do (1).</a:t>
            </a:r>
          </a:p>
        </p:txBody>
      </p:sp>
    </p:spTree>
    <p:extLst>
      <p:ext uri="{BB962C8B-B14F-4D97-AF65-F5344CB8AC3E}">
        <p14:creationId xmlns:p14="http://schemas.microsoft.com/office/powerpoint/2010/main" val="2597650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pic>
        <p:nvPicPr>
          <p:cNvPr id="13314" name="Picture 2">
            <a:extLst>
              <a:ext uri="{FF2B5EF4-FFF2-40B4-BE49-F238E27FC236}">
                <a16:creationId xmlns:a16="http://schemas.microsoft.com/office/drawing/2014/main" id="{BE9E5A4B-7B4E-D831-33AD-B72A03C14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081" y="1099180"/>
            <a:ext cx="5524029" cy="29965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0;p28">
            <a:extLst>
              <a:ext uri="{FF2B5EF4-FFF2-40B4-BE49-F238E27FC236}">
                <a16:creationId xmlns:a16="http://schemas.microsoft.com/office/drawing/2014/main" id="{AA294BE3-F629-6A7C-00DD-D12B64A73D42}"/>
              </a:ext>
            </a:extLst>
          </p:cNvPr>
          <p:cNvSpPr txBox="1">
            <a:spLocks noGrp="1"/>
          </p:cNvSpPr>
          <p:nvPr>
            <p:ph type="body" idx="1"/>
          </p:nvPr>
        </p:nvSpPr>
        <p:spPr>
          <a:xfrm>
            <a:off x="140185" y="1504950"/>
            <a:ext cx="4260300" cy="3099900"/>
          </a:xfrm>
          <a:prstGeom prst="rect">
            <a:avLst/>
          </a:prstGeom>
        </p:spPr>
        <p:txBody>
          <a:bodyPr spcFirstLastPara="1" wrap="square" lIns="91425" tIns="91425" rIns="91425" bIns="91425" anchor="t" anchorCtr="0">
            <a:noAutofit/>
          </a:bodyPr>
          <a:lstStyle/>
          <a:p>
            <a:pPr marL="425450" lvl="0" indent="-285750" algn="l" rtl="0">
              <a:spcBef>
                <a:spcPts val="0"/>
              </a:spcBef>
              <a:spcAft>
                <a:spcPts val="0"/>
              </a:spcAft>
              <a:buSzPts val="1400"/>
              <a:buFont typeface="Courier New" panose="02070309020205020404" pitchFamily="49" charset="0"/>
              <a:buChar char="o"/>
            </a:pPr>
            <a:r>
              <a:rPr lang="en-US" sz="1400" dirty="0"/>
              <a:t>We are going to select a split in the tree that is best able to separate our data into its purest target classes.</a:t>
            </a:r>
          </a:p>
          <a:p>
            <a:pPr marL="882650" lvl="1" indent="-285750" algn="l" rtl="0">
              <a:spcBef>
                <a:spcPts val="0"/>
              </a:spcBef>
              <a:buFont typeface="Courier New" panose="02070309020205020404" pitchFamily="49" charset="0"/>
              <a:buChar char="o"/>
            </a:pPr>
            <a:r>
              <a:rPr lang="en-US" sz="1600" dirty="0"/>
              <a:t>Purity: how similar the instances within a subset are in terms of the target variable.</a:t>
            </a:r>
          </a:p>
          <a:p>
            <a:pPr marL="425450" lvl="0" indent="-285750" algn="l" rtl="0">
              <a:spcBef>
                <a:spcPts val="0"/>
              </a:spcBef>
              <a:spcAft>
                <a:spcPts val="0"/>
              </a:spcAft>
              <a:buSzPts val="1400"/>
              <a:buFont typeface="Courier New" panose="02070309020205020404" pitchFamily="49" charset="0"/>
              <a:buChar char="o"/>
            </a:pPr>
            <a:endParaRPr lang="en-US" sz="1400" dirty="0"/>
          </a:p>
        </p:txBody>
      </p:sp>
      <p:sp>
        <p:nvSpPr>
          <p:cNvPr id="3" name="TextBox 2">
            <a:extLst>
              <a:ext uri="{FF2B5EF4-FFF2-40B4-BE49-F238E27FC236}">
                <a16:creationId xmlns:a16="http://schemas.microsoft.com/office/drawing/2014/main" id="{B1C8685F-66DB-D8BE-0FC2-97387EECCFA0}"/>
              </a:ext>
            </a:extLst>
          </p:cNvPr>
          <p:cNvSpPr txBox="1"/>
          <p:nvPr/>
        </p:nvSpPr>
        <p:spPr>
          <a:xfrm>
            <a:off x="281799" y="3064787"/>
            <a:ext cx="3422100" cy="738664"/>
          </a:xfrm>
          <a:prstGeom prst="rect">
            <a:avLst/>
          </a:prstGeom>
          <a:noFill/>
        </p:spPr>
        <p:txBody>
          <a:bodyPr wrap="square">
            <a:spAutoFit/>
          </a:bodyPr>
          <a:lstStyle/>
          <a:p>
            <a:pPr marL="285750" indent="-285750">
              <a:buFont typeface="Courier New" panose="02070309020205020404" pitchFamily="49" charset="0"/>
              <a:buChar char="o"/>
            </a:pPr>
            <a:r>
              <a:rPr lang="en-US" sz="1400" dirty="0">
                <a:solidFill>
                  <a:srgbClr val="283149"/>
                </a:solidFill>
                <a:latin typeface="Edu Diatype Rounded Semi-Mono" panose="020B0509040202060203" pitchFamily="49" charset="77"/>
                <a:cs typeface="Lucida Sans Unicode"/>
              </a:rPr>
              <a:t>Root node splits: marital status is a significant factor in determining big purchases</a:t>
            </a:r>
          </a:p>
        </p:txBody>
      </p:sp>
      <p:sp>
        <p:nvSpPr>
          <p:cNvPr id="4" name="TextBox 3">
            <a:extLst>
              <a:ext uri="{FF2B5EF4-FFF2-40B4-BE49-F238E27FC236}">
                <a16:creationId xmlns:a16="http://schemas.microsoft.com/office/drawing/2014/main" id="{4D79187C-3F96-83F3-05E1-EDBDDDDFBDF3}"/>
              </a:ext>
            </a:extLst>
          </p:cNvPr>
          <p:cNvSpPr txBox="1"/>
          <p:nvPr/>
        </p:nvSpPr>
        <p:spPr>
          <a:xfrm>
            <a:off x="4012557" y="540362"/>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What causes someone to make big purchases?</a:t>
            </a:r>
            <a:endParaRPr lang="en-US" dirty="0">
              <a:latin typeface="Edu Diatype Rounded Semi-Mono" panose="020B0509040202060203" pitchFamily="49" charset="77"/>
            </a:endParaRPr>
          </a:p>
        </p:txBody>
      </p:sp>
    </p:spTree>
    <p:extLst>
      <p:ext uri="{BB962C8B-B14F-4D97-AF65-F5344CB8AC3E}">
        <p14:creationId xmlns:p14="http://schemas.microsoft.com/office/powerpoint/2010/main" val="3018948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699" y="102307"/>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Decision Trees</a:t>
            </a:r>
          </a:p>
        </p:txBody>
      </p:sp>
      <p:sp>
        <p:nvSpPr>
          <p:cNvPr id="3" name="TextBox 2">
            <a:extLst>
              <a:ext uri="{FF2B5EF4-FFF2-40B4-BE49-F238E27FC236}">
                <a16:creationId xmlns:a16="http://schemas.microsoft.com/office/drawing/2014/main" id="{88DDECCD-49BF-190F-D1F0-F738F0F7BDF3}"/>
              </a:ext>
            </a:extLst>
          </p:cNvPr>
          <p:cNvSpPr txBox="1"/>
          <p:nvPr/>
        </p:nvSpPr>
        <p:spPr>
          <a:xfrm>
            <a:off x="4038600" y="1017891"/>
            <a:ext cx="5105400" cy="738664"/>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This is another way to visualize the decision tree</a:t>
            </a:r>
            <a:endParaRPr lang="en-US" b="0" dirty="0">
              <a:effectLst/>
              <a:latin typeface="Edu Diatype Rounded Semi-Mono" panose="020B0509040202060203" pitchFamily="49" charset="77"/>
            </a:endParaRPr>
          </a:p>
          <a:p>
            <a:br>
              <a:rPr lang="en-US" dirty="0">
                <a:latin typeface="Edu Diatype Rounded Semi-Mono" panose="020B0509040202060203" pitchFamily="49" charset="77"/>
              </a:rPr>
            </a:br>
            <a:endParaRPr lang="en-US" dirty="0">
              <a:latin typeface="Edu Diatype Rounded Semi-Mono" panose="020B0509040202060203" pitchFamily="49" charset="77"/>
            </a:endParaRPr>
          </a:p>
        </p:txBody>
      </p:sp>
      <p:pic>
        <p:nvPicPr>
          <p:cNvPr id="15362" name="Picture 2">
            <a:extLst>
              <a:ext uri="{FF2B5EF4-FFF2-40B4-BE49-F238E27FC236}">
                <a16:creationId xmlns:a16="http://schemas.microsoft.com/office/drawing/2014/main" id="{714B0207-9774-D48F-2666-9038CD886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87223"/>
            <a:ext cx="6215742" cy="29039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004CE2-3800-9F39-CD6E-516AFA11BF55}"/>
              </a:ext>
            </a:extLst>
          </p:cNvPr>
          <p:cNvSpPr txBox="1"/>
          <p:nvPr/>
        </p:nvSpPr>
        <p:spPr>
          <a:xfrm>
            <a:off x="454307" y="1549101"/>
            <a:ext cx="4577786" cy="369332"/>
          </a:xfrm>
          <a:prstGeom prst="rect">
            <a:avLst/>
          </a:prstGeom>
          <a:noFill/>
        </p:spPr>
        <p:txBody>
          <a:bodyPr wrap="square">
            <a:spAutoFit/>
          </a:bodyPr>
          <a:lstStyle/>
          <a:p>
            <a:r>
              <a:rPr lang="en-US" dirty="0"/>
              <a:t>First Split (X1 = 3):</a:t>
            </a:r>
          </a:p>
        </p:txBody>
      </p:sp>
      <p:sp>
        <p:nvSpPr>
          <p:cNvPr id="12" name="TextBox 11">
            <a:extLst>
              <a:ext uri="{FF2B5EF4-FFF2-40B4-BE49-F238E27FC236}">
                <a16:creationId xmlns:a16="http://schemas.microsoft.com/office/drawing/2014/main" id="{17DF7D81-8F18-B222-2F3B-D73F866521D4}"/>
              </a:ext>
            </a:extLst>
          </p:cNvPr>
          <p:cNvSpPr txBox="1"/>
          <p:nvPr/>
        </p:nvSpPr>
        <p:spPr>
          <a:xfrm>
            <a:off x="454307" y="1910326"/>
            <a:ext cx="4577786" cy="369332"/>
          </a:xfrm>
          <a:prstGeom prst="rect">
            <a:avLst/>
          </a:prstGeom>
          <a:noFill/>
        </p:spPr>
        <p:txBody>
          <a:bodyPr wrap="square">
            <a:spAutoFit/>
          </a:bodyPr>
          <a:lstStyle/>
          <a:p>
            <a:r>
              <a:rPr lang="en-US" dirty="0"/>
              <a:t>Second Split (X2 = 3)</a:t>
            </a:r>
          </a:p>
        </p:txBody>
      </p:sp>
    </p:spTree>
    <p:extLst>
      <p:ext uri="{BB962C8B-B14F-4D97-AF65-F5344CB8AC3E}">
        <p14:creationId xmlns:p14="http://schemas.microsoft.com/office/powerpoint/2010/main" val="2641114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Ensemble Methods: </a:t>
            </a:r>
            <a:r>
              <a:rPr lang="en-US" sz="1800" dirty="0"/>
              <a:t>combine the predictions of multiple models </a:t>
            </a:r>
            <a:endParaRPr lang="en-US" dirty="0"/>
          </a:p>
        </p:txBody>
      </p:sp>
      <p:sp>
        <p:nvSpPr>
          <p:cNvPr id="3" name="TextBox 2">
            <a:extLst>
              <a:ext uri="{FF2B5EF4-FFF2-40B4-BE49-F238E27FC236}">
                <a16:creationId xmlns:a16="http://schemas.microsoft.com/office/drawing/2014/main" id="{88DDECCD-49BF-190F-D1F0-F738F0F7BDF3}"/>
              </a:ext>
            </a:extLst>
          </p:cNvPr>
          <p:cNvSpPr txBox="1"/>
          <p:nvPr/>
        </p:nvSpPr>
        <p:spPr>
          <a:xfrm>
            <a:off x="2286000" y="1411619"/>
            <a:ext cx="5105400" cy="307777"/>
          </a:xfrm>
          <a:prstGeom prst="rect">
            <a:avLst/>
          </a:prstGeom>
          <a:noFill/>
        </p:spPr>
        <p:txBody>
          <a:bodyPr wrap="square">
            <a:spAutoFit/>
          </a:bodyPr>
          <a:lstStyle/>
          <a:p>
            <a:pPr rtl="0">
              <a:spcBef>
                <a:spcPts val="0"/>
              </a:spcBef>
              <a:spcAft>
                <a:spcPts val="0"/>
              </a:spcAft>
            </a:pPr>
            <a:r>
              <a:rPr lang="en-US" sz="1400" b="0" i="1" u="none" strike="noStrike" dirty="0">
                <a:solidFill>
                  <a:srgbClr val="FF0000"/>
                </a:solidFill>
                <a:effectLst/>
                <a:latin typeface="Edu Diatype Rounded Semi-Mono" panose="020B0509040202060203" pitchFamily="49" charset="77"/>
              </a:rPr>
              <a:t>Imagine if we had multiple (typically shallow) trees</a:t>
            </a:r>
          </a:p>
        </p:txBody>
      </p:sp>
      <p:pic>
        <p:nvPicPr>
          <p:cNvPr id="19458" name="Picture 2">
            <a:extLst>
              <a:ext uri="{FF2B5EF4-FFF2-40B4-BE49-F238E27FC236}">
                <a16:creationId xmlns:a16="http://schemas.microsoft.com/office/drawing/2014/main" id="{16AD71D9-CE7A-B0AE-AD9A-473167D33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6675"/>
            <a:ext cx="9144000" cy="285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953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Ensemble Methods: Random Forest</a:t>
            </a:r>
          </a:p>
        </p:txBody>
      </p:sp>
      <p:sp>
        <p:nvSpPr>
          <p:cNvPr id="5" name="Google Shape;160;p28">
            <a:extLst>
              <a:ext uri="{FF2B5EF4-FFF2-40B4-BE49-F238E27FC236}">
                <a16:creationId xmlns:a16="http://schemas.microsoft.com/office/drawing/2014/main" id="{811B899A-06C4-E080-8138-ED5C1D30DEE5}"/>
              </a:ext>
            </a:extLst>
          </p:cNvPr>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ourier New" panose="02070309020205020404" pitchFamily="49" charset="0"/>
              <a:buChar char="o"/>
            </a:pPr>
            <a:r>
              <a:rPr lang="en-US" sz="1400" dirty="0"/>
              <a:t>Tree in the random forest is trained on a subset of the data and a random subset of the input features.</a:t>
            </a:r>
          </a:p>
          <a:p>
            <a:pPr marL="457200" lvl="0" indent="-317500" algn="l" rtl="0">
              <a:spcBef>
                <a:spcPts val="0"/>
              </a:spcBef>
              <a:spcAft>
                <a:spcPts val="0"/>
              </a:spcAft>
              <a:buSzPts val="1400"/>
              <a:buFont typeface="Courier New" panose="02070309020205020404" pitchFamily="49" charset="0"/>
              <a:buChar char="o"/>
            </a:pPr>
            <a:endParaRPr lang="en-US" sz="1400" dirty="0"/>
          </a:p>
          <a:p>
            <a:pPr marL="457200" lvl="0" indent="-317500" algn="l" rtl="0">
              <a:spcBef>
                <a:spcPts val="0"/>
              </a:spcBef>
              <a:spcAft>
                <a:spcPts val="0"/>
              </a:spcAft>
              <a:buSzPts val="1400"/>
              <a:buFont typeface="Courier New" panose="02070309020205020404" pitchFamily="49" charset="0"/>
              <a:buChar char="o"/>
            </a:pPr>
            <a:r>
              <a:rPr lang="en-US" sz="1400" dirty="0"/>
              <a:t>So, each tree makes decisions based on a different subset of features.</a:t>
            </a:r>
          </a:p>
          <a:p>
            <a:pPr marL="457200" lvl="0" indent="-317500" algn="l" rtl="0">
              <a:spcBef>
                <a:spcPts val="0"/>
              </a:spcBef>
              <a:spcAft>
                <a:spcPts val="0"/>
              </a:spcAft>
              <a:buSzPts val="1400"/>
              <a:buFont typeface="Courier New" panose="02070309020205020404" pitchFamily="49" charset="0"/>
              <a:buChar char="o"/>
            </a:pPr>
            <a:endParaRPr lang="en-US" sz="1400" dirty="0"/>
          </a:p>
          <a:p>
            <a:pPr marL="457200" lvl="0" indent="-317500" algn="l" rtl="0">
              <a:spcBef>
                <a:spcPts val="0"/>
              </a:spcBef>
              <a:spcAft>
                <a:spcPts val="0"/>
              </a:spcAft>
              <a:buSzPts val="1400"/>
              <a:buFont typeface="Courier New" panose="02070309020205020404" pitchFamily="49" charset="0"/>
              <a:buChar char="o"/>
            </a:pPr>
            <a:r>
              <a:rPr lang="en-US" sz="1400" dirty="0"/>
              <a:t>To predict a new data point, the random forest takes the majority vote of the predictions of all the individual decision trees. </a:t>
            </a:r>
          </a:p>
        </p:txBody>
      </p:sp>
      <p:pic>
        <p:nvPicPr>
          <p:cNvPr id="23556" name="Picture 4" descr="Introducing TensorFlow Decision Forests — The TensorFlow Blog">
            <a:extLst>
              <a:ext uri="{FF2B5EF4-FFF2-40B4-BE49-F238E27FC236}">
                <a16:creationId xmlns:a16="http://schemas.microsoft.com/office/drawing/2014/main" id="{E4961BB2-F971-69F4-2A94-D9C565D876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1161" y="2038350"/>
            <a:ext cx="4110785" cy="172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86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81200" y="3843963"/>
            <a:ext cx="6159627"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latin typeface="Trebuchet MS"/>
                <a:cs typeface="Trebuchet MS"/>
              </a:rPr>
              <a:t>Unsupervised Learning</a:t>
            </a:r>
            <a:endParaRPr sz="4000" b="1" dirty="0">
              <a:solidFill>
                <a:schemeClr val="bg1"/>
              </a:solidFill>
              <a:latin typeface="Trebuchet MS"/>
              <a:cs typeface="Trebuchet MS"/>
            </a:endParaRP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39</a:t>
            </a:fld>
            <a:endParaRPr spc="-25" dirty="0"/>
          </a:p>
        </p:txBody>
      </p:sp>
      <p:sp>
        <p:nvSpPr>
          <p:cNvPr id="3" name="object 3"/>
          <p:cNvSpPr txBox="1"/>
          <p:nvPr/>
        </p:nvSpPr>
        <p:spPr>
          <a:xfrm>
            <a:off x="7988300" y="2884474"/>
            <a:ext cx="618490" cy="1854835"/>
          </a:xfrm>
          <a:prstGeom prst="rect">
            <a:avLst/>
          </a:prstGeom>
        </p:spPr>
        <p:txBody>
          <a:bodyPr vert="horz" wrap="square" lIns="0" tIns="12700" rIns="0" bIns="0" rtlCol="0">
            <a:spAutoFit/>
          </a:bodyPr>
          <a:lstStyle/>
          <a:p>
            <a:pPr marL="12700">
              <a:lnSpc>
                <a:spcPct val="100000"/>
              </a:lnSpc>
              <a:spcBef>
                <a:spcPts val="100"/>
              </a:spcBef>
            </a:pPr>
            <a:r>
              <a:rPr lang="en-US" sz="12000" b="1" spc="-2365" dirty="0">
                <a:solidFill>
                  <a:srgbClr val="3B78D7"/>
                </a:solidFill>
                <a:latin typeface="Trebuchet MS"/>
                <a:cs typeface="Trebuchet MS"/>
              </a:rPr>
              <a:t>3</a:t>
            </a:r>
            <a:endParaRPr sz="12000" dirty="0">
              <a:latin typeface="Trebuchet MS"/>
              <a:cs typeface="Trebuchet MS"/>
            </a:endParaRPr>
          </a:p>
        </p:txBody>
      </p:sp>
    </p:spTree>
    <p:extLst>
      <p:ext uri="{BB962C8B-B14F-4D97-AF65-F5344CB8AC3E}">
        <p14:creationId xmlns:p14="http://schemas.microsoft.com/office/powerpoint/2010/main" val="2018663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001" y="3811891"/>
            <a:ext cx="3733800" cy="628377"/>
          </a:xfrm>
          <a:prstGeom prst="rect">
            <a:avLst/>
          </a:prstGeom>
        </p:spPr>
        <p:txBody>
          <a:bodyPr vert="horz" wrap="square" lIns="0" tIns="12700" rIns="0" bIns="0" rtlCol="0">
            <a:spAutoFit/>
          </a:bodyPr>
          <a:lstStyle/>
          <a:p>
            <a:pPr marL="12700">
              <a:lnSpc>
                <a:spcPct val="100000"/>
              </a:lnSpc>
              <a:spcBef>
                <a:spcPts val="100"/>
              </a:spcBef>
            </a:pPr>
            <a:r>
              <a:rPr lang="en-US" altLang="zh-CN" sz="4000" b="1" dirty="0">
                <a:solidFill>
                  <a:schemeClr val="bg1"/>
                </a:solidFill>
                <a:latin typeface="Trebuchet MS"/>
                <a:cs typeface="Trebuchet MS"/>
              </a:rPr>
              <a:t>Quick Review</a:t>
            </a:r>
            <a:endParaRPr sz="4000" b="1" dirty="0">
              <a:solidFill>
                <a:schemeClr val="bg1"/>
              </a:solidFill>
              <a:latin typeface="Trebuchet MS"/>
              <a:cs typeface="Trebuchet MS"/>
            </a:endParaRPr>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98425">
              <a:lnSpc>
                <a:spcPct val="100000"/>
              </a:lnSpc>
              <a:spcBef>
                <a:spcPts val="290"/>
              </a:spcBef>
            </a:pPr>
            <a:fld id="{81D60167-4931-47E6-BA6A-407CBD079E47}" type="slidenum">
              <a:rPr spc="-25" dirty="0"/>
              <a:t>4</a:t>
            </a:fld>
            <a:endParaRPr spc="-25" dirty="0"/>
          </a:p>
        </p:txBody>
      </p:sp>
      <p:sp>
        <p:nvSpPr>
          <p:cNvPr id="3" name="object 3"/>
          <p:cNvSpPr txBox="1"/>
          <p:nvPr/>
        </p:nvSpPr>
        <p:spPr>
          <a:xfrm>
            <a:off x="7988300" y="2884474"/>
            <a:ext cx="618490" cy="1854835"/>
          </a:xfrm>
          <a:prstGeom prst="rect">
            <a:avLst/>
          </a:prstGeom>
        </p:spPr>
        <p:txBody>
          <a:bodyPr vert="horz" wrap="square" lIns="0" tIns="12700" rIns="0" bIns="0" rtlCol="0">
            <a:spAutoFit/>
          </a:bodyPr>
          <a:lstStyle/>
          <a:p>
            <a:pPr marL="12700">
              <a:lnSpc>
                <a:spcPct val="100000"/>
              </a:lnSpc>
              <a:spcBef>
                <a:spcPts val="100"/>
              </a:spcBef>
            </a:pPr>
            <a:r>
              <a:rPr sz="12000" b="1" spc="-2365" dirty="0">
                <a:solidFill>
                  <a:srgbClr val="3B78D7"/>
                </a:solidFill>
                <a:latin typeface="Trebuchet MS"/>
                <a:cs typeface="Trebuchet MS"/>
              </a:rPr>
              <a:t>1</a:t>
            </a:r>
            <a:endParaRPr sz="12000">
              <a:latin typeface="Trebuchet MS"/>
              <a:cs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42E9D70E-3CA7-09E9-D528-F4D08700C5AD}"/>
              </a:ext>
            </a:extLst>
          </p:cNvPr>
          <p:cNvPicPr>
            <a:picLocks noChangeAspect="1"/>
          </p:cNvPicPr>
          <p:nvPr/>
        </p:nvPicPr>
        <p:blipFill>
          <a:blip r:embed="rId3"/>
          <a:stretch>
            <a:fillRect/>
          </a:stretch>
        </p:blipFill>
        <p:spPr>
          <a:xfrm>
            <a:off x="190690" y="133350"/>
            <a:ext cx="8186547" cy="3973236"/>
          </a:xfrm>
          <a:prstGeom prst="rect">
            <a:avLst/>
          </a:prstGeom>
        </p:spPr>
      </p:pic>
    </p:spTree>
    <p:extLst>
      <p:ext uri="{BB962C8B-B14F-4D97-AF65-F5344CB8AC3E}">
        <p14:creationId xmlns:p14="http://schemas.microsoft.com/office/powerpoint/2010/main" val="2050993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26" name="Picture 25">
            <a:extLst>
              <a:ext uri="{FF2B5EF4-FFF2-40B4-BE49-F238E27FC236}">
                <a16:creationId xmlns:a16="http://schemas.microsoft.com/office/drawing/2014/main" id="{8548685F-4C46-6B21-BD96-CCE37773517D}"/>
              </a:ext>
            </a:extLst>
          </p:cNvPr>
          <p:cNvPicPr>
            <a:picLocks noChangeAspect="1"/>
          </p:cNvPicPr>
          <p:nvPr/>
        </p:nvPicPr>
        <p:blipFill>
          <a:blip r:embed="rId3"/>
          <a:stretch>
            <a:fillRect/>
          </a:stretch>
        </p:blipFill>
        <p:spPr>
          <a:xfrm>
            <a:off x="298894" y="209550"/>
            <a:ext cx="8486775" cy="4057650"/>
          </a:xfrm>
          <a:prstGeom prst="rect">
            <a:avLst/>
          </a:prstGeom>
        </p:spPr>
      </p:pic>
    </p:spTree>
    <p:extLst>
      <p:ext uri="{BB962C8B-B14F-4D97-AF65-F5344CB8AC3E}">
        <p14:creationId xmlns:p14="http://schemas.microsoft.com/office/powerpoint/2010/main" val="408417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E60E6C31-B2F3-E2C9-5B38-084507E55098}"/>
              </a:ext>
            </a:extLst>
          </p:cNvPr>
          <p:cNvPicPr>
            <a:picLocks noChangeAspect="1"/>
          </p:cNvPicPr>
          <p:nvPr/>
        </p:nvPicPr>
        <p:blipFill>
          <a:blip r:embed="rId3"/>
          <a:stretch>
            <a:fillRect/>
          </a:stretch>
        </p:blipFill>
        <p:spPr>
          <a:xfrm>
            <a:off x="104774" y="209550"/>
            <a:ext cx="8467725" cy="3962400"/>
          </a:xfrm>
          <a:prstGeom prst="rect">
            <a:avLst/>
          </a:prstGeom>
        </p:spPr>
      </p:pic>
    </p:spTree>
    <p:extLst>
      <p:ext uri="{BB962C8B-B14F-4D97-AF65-F5344CB8AC3E}">
        <p14:creationId xmlns:p14="http://schemas.microsoft.com/office/powerpoint/2010/main" val="1811920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28712" y="5715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15" name="Picture 14">
            <a:extLst>
              <a:ext uri="{FF2B5EF4-FFF2-40B4-BE49-F238E27FC236}">
                <a16:creationId xmlns:a16="http://schemas.microsoft.com/office/drawing/2014/main" id="{93B99FBA-2532-1406-556E-68A9763DB0DD}"/>
              </a:ext>
            </a:extLst>
          </p:cNvPr>
          <p:cNvPicPr>
            <a:picLocks noChangeAspect="1"/>
          </p:cNvPicPr>
          <p:nvPr/>
        </p:nvPicPr>
        <p:blipFill>
          <a:blip r:embed="rId3"/>
          <a:stretch>
            <a:fillRect/>
          </a:stretch>
        </p:blipFill>
        <p:spPr>
          <a:xfrm>
            <a:off x="4293467" y="133350"/>
            <a:ext cx="4739560" cy="4114800"/>
          </a:xfrm>
          <a:prstGeom prst="rect">
            <a:avLst/>
          </a:prstGeom>
        </p:spPr>
      </p:pic>
      <p:sp>
        <p:nvSpPr>
          <p:cNvPr id="30" name="TextBox 29">
            <a:extLst>
              <a:ext uri="{FF2B5EF4-FFF2-40B4-BE49-F238E27FC236}">
                <a16:creationId xmlns:a16="http://schemas.microsoft.com/office/drawing/2014/main" id="{8D09ACC3-85C3-9C14-8917-7973A49E5667}"/>
              </a:ext>
            </a:extLst>
          </p:cNvPr>
          <p:cNvSpPr txBox="1"/>
          <p:nvPr/>
        </p:nvSpPr>
        <p:spPr>
          <a:xfrm>
            <a:off x="435977" y="1157913"/>
            <a:ext cx="3484995" cy="2585323"/>
          </a:xfrm>
          <a:prstGeom prst="rect">
            <a:avLst/>
          </a:prstGeom>
          <a:noFill/>
        </p:spPr>
        <p:txBody>
          <a:bodyPr wrap="square">
            <a:spAutoFit/>
          </a:bodyPr>
          <a:lstStyle/>
          <a:p>
            <a:r>
              <a:rPr lang="en-US" dirty="0"/>
              <a:t>Spatial distribution of detected clusters in central Prague (a) and central Amsterdam (b) accompanied by dendrograms representing the results of Ward’s hierarchical clustering of urban form types in Prague (c) and Amsterdam (d). </a:t>
            </a:r>
          </a:p>
          <a:p>
            <a:endParaRPr lang="en-US" dirty="0"/>
          </a:p>
        </p:txBody>
      </p:sp>
      <p:sp>
        <p:nvSpPr>
          <p:cNvPr id="32" name="TextBox 31">
            <a:extLst>
              <a:ext uri="{FF2B5EF4-FFF2-40B4-BE49-F238E27FC236}">
                <a16:creationId xmlns:a16="http://schemas.microsoft.com/office/drawing/2014/main" id="{C194385C-804E-CE7D-571E-89357FBFAB54}"/>
              </a:ext>
            </a:extLst>
          </p:cNvPr>
          <p:cNvSpPr txBox="1"/>
          <p:nvPr/>
        </p:nvSpPr>
        <p:spPr>
          <a:xfrm>
            <a:off x="185738" y="3743236"/>
            <a:ext cx="3735234" cy="769441"/>
          </a:xfrm>
          <a:prstGeom prst="rect">
            <a:avLst/>
          </a:prstGeom>
          <a:noFill/>
        </p:spPr>
        <p:txBody>
          <a:bodyPr wrap="square">
            <a:spAutoFit/>
          </a:bodyPr>
          <a:lstStyle/>
          <a:p>
            <a:r>
              <a:rPr lang="en-US" sz="1100" dirty="0"/>
              <a:t>Fleischmann, M., </a:t>
            </a:r>
            <a:r>
              <a:rPr lang="en-US" sz="1100" dirty="0" err="1"/>
              <a:t>Feliciotti</a:t>
            </a:r>
            <a:r>
              <a:rPr lang="en-US" sz="1100" dirty="0"/>
              <a:t>, A., </a:t>
            </a:r>
            <a:r>
              <a:rPr lang="en-US" sz="1100" dirty="0" err="1"/>
              <a:t>Romice</a:t>
            </a:r>
            <a:r>
              <a:rPr lang="en-US" sz="1100" dirty="0"/>
              <a:t>, O., &amp; Porta, S. (2022). Methodological foundation of a numerical taxonomy of urban form. </a:t>
            </a:r>
            <a:r>
              <a:rPr lang="en-US" sz="1100" i="1" dirty="0"/>
              <a:t>Environment and Planning B: Urban Analytics and City Science</a:t>
            </a:r>
            <a:r>
              <a:rPr lang="en-US" sz="1100" dirty="0"/>
              <a:t>, </a:t>
            </a:r>
            <a:r>
              <a:rPr lang="en-US" sz="1100" i="1" dirty="0"/>
              <a:t>49</a:t>
            </a:r>
            <a:r>
              <a:rPr lang="en-US" sz="1100" dirty="0"/>
              <a:t>(4), 1283-1299.</a:t>
            </a:r>
          </a:p>
        </p:txBody>
      </p:sp>
      <p:sp>
        <p:nvSpPr>
          <p:cNvPr id="33" name="TextBox 32">
            <a:extLst>
              <a:ext uri="{FF2B5EF4-FFF2-40B4-BE49-F238E27FC236}">
                <a16:creationId xmlns:a16="http://schemas.microsoft.com/office/drawing/2014/main" id="{467CB9DD-54E0-6FE7-C73A-839C0A3C9292}"/>
              </a:ext>
            </a:extLst>
          </p:cNvPr>
          <p:cNvSpPr txBox="1"/>
          <p:nvPr/>
        </p:nvSpPr>
        <p:spPr>
          <a:xfrm>
            <a:off x="296290" y="95250"/>
            <a:ext cx="3484995" cy="1107996"/>
          </a:xfrm>
          <a:prstGeom prst="rect">
            <a:avLst/>
          </a:prstGeom>
          <a:noFill/>
        </p:spPr>
        <p:txBody>
          <a:bodyPr wrap="square">
            <a:spAutoFit/>
          </a:bodyPr>
          <a:lstStyle/>
          <a:p>
            <a:r>
              <a:rPr lang="en-US" sz="2400" b="1" dirty="0">
                <a:solidFill>
                  <a:srgbClr val="00B0F0"/>
                </a:solidFill>
              </a:rPr>
              <a:t>Clustering: partition data into groups</a:t>
            </a:r>
          </a:p>
          <a:p>
            <a:endParaRPr lang="en-US" sz="1600" dirty="0"/>
          </a:p>
        </p:txBody>
      </p:sp>
    </p:spTree>
    <p:extLst>
      <p:ext uri="{BB962C8B-B14F-4D97-AF65-F5344CB8AC3E}">
        <p14:creationId xmlns:p14="http://schemas.microsoft.com/office/powerpoint/2010/main" val="1763381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33762"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9A887ED5-1F08-6339-23FF-23AF974DE6A2}"/>
              </a:ext>
            </a:extLst>
          </p:cNvPr>
          <p:cNvPicPr>
            <a:picLocks noChangeAspect="1"/>
          </p:cNvPicPr>
          <p:nvPr/>
        </p:nvPicPr>
        <p:blipFill>
          <a:blip r:embed="rId3"/>
          <a:stretch>
            <a:fillRect/>
          </a:stretch>
        </p:blipFill>
        <p:spPr>
          <a:xfrm>
            <a:off x="873721" y="803136"/>
            <a:ext cx="7387031" cy="3676650"/>
          </a:xfrm>
          <a:prstGeom prst="rect">
            <a:avLst/>
          </a:prstGeom>
        </p:spPr>
      </p:pic>
      <p:sp>
        <p:nvSpPr>
          <p:cNvPr id="26" name="TextBox 25">
            <a:extLst>
              <a:ext uri="{FF2B5EF4-FFF2-40B4-BE49-F238E27FC236}">
                <a16:creationId xmlns:a16="http://schemas.microsoft.com/office/drawing/2014/main" id="{B1E151E3-0A00-C9CB-4EB9-3DFAB10883E5}"/>
              </a:ext>
            </a:extLst>
          </p:cNvPr>
          <p:cNvSpPr txBox="1"/>
          <p:nvPr/>
        </p:nvSpPr>
        <p:spPr>
          <a:xfrm>
            <a:off x="296290" y="95250"/>
            <a:ext cx="9066785" cy="1015663"/>
          </a:xfrm>
          <a:prstGeom prst="rect">
            <a:avLst/>
          </a:prstGeom>
          <a:noFill/>
        </p:spPr>
        <p:txBody>
          <a:bodyPr wrap="square">
            <a:spAutoFit/>
          </a:bodyPr>
          <a:lstStyle/>
          <a:p>
            <a:r>
              <a:rPr lang="en-US" sz="2400" b="1" dirty="0">
                <a:solidFill>
                  <a:srgbClr val="00B0F0"/>
                </a:solidFill>
              </a:rPr>
              <a:t>Clustering: partition data into groups </a:t>
            </a:r>
          </a:p>
          <a:p>
            <a:r>
              <a:rPr lang="en-US" b="1" dirty="0">
                <a:solidFill>
                  <a:srgbClr val="00B0F0"/>
                </a:solidFill>
              </a:rPr>
              <a:t>– </a:t>
            </a:r>
            <a:r>
              <a:rPr lang="en-US" b="1" dirty="0" err="1">
                <a:solidFill>
                  <a:srgbClr val="00B0F0"/>
                </a:solidFill>
              </a:rPr>
              <a:t>IsoData</a:t>
            </a:r>
            <a:r>
              <a:rPr lang="en-US" b="1" dirty="0">
                <a:solidFill>
                  <a:srgbClr val="00B0F0"/>
                </a:solidFill>
              </a:rPr>
              <a:t> imagery classification </a:t>
            </a:r>
          </a:p>
          <a:p>
            <a:endParaRPr lang="en-US" sz="1600" dirty="0"/>
          </a:p>
        </p:txBody>
      </p:sp>
    </p:spTree>
    <p:extLst>
      <p:ext uri="{BB962C8B-B14F-4D97-AF65-F5344CB8AC3E}">
        <p14:creationId xmlns:p14="http://schemas.microsoft.com/office/powerpoint/2010/main" val="3113494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8FC3FD72-58AE-8AC4-67B8-19AFCE396EE3}"/>
              </a:ext>
            </a:extLst>
          </p:cNvPr>
          <p:cNvPicPr>
            <a:picLocks noChangeAspect="1"/>
          </p:cNvPicPr>
          <p:nvPr/>
        </p:nvPicPr>
        <p:blipFill>
          <a:blip r:embed="rId3"/>
          <a:stretch>
            <a:fillRect/>
          </a:stretch>
        </p:blipFill>
        <p:spPr>
          <a:xfrm>
            <a:off x="1275020" y="1426366"/>
            <a:ext cx="5919787" cy="3020853"/>
          </a:xfrm>
          <a:prstGeom prst="rect">
            <a:avLst/>
          </a:prstGeom>
        </p:spPr>
      </p:pic>
      <p:sp>
        <p:nvSpPr>
          <p:cNvPr id="26" name="TextBox 25">
            <a:extLst>
              <a:ext uri="{FF2B5EF4-FFF2-40B4-BE49-F238E27FC236}">
                <a16:creationId xmlns:a16="http://schemas.microsoft.com/office/drawing/2014/main" id="{7869915A-C89F-7D87-0ADB-94064CE2B813}"/>
              </a:ext>
            </a:extLst>
          </p:cNvPr>
          <p:cNvSpPr txBox="1"/>
          <p:nvPr/>
        </p:nvSpPr>
        <p:spPr>
          <a:xfrm>
            <a:off x="1243964" y="1149313"/>
            <a:ext cx="7015718"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4: Summary of rotated factor loadings based on PCA for 8 items on Perception of cities</a:t>
            </a:r>
          </a:p>
        </p:txBody>
      </p:sp>
      <p:sp>
        <p:nvSpPr>
          <p:cNvPr id="27" name="TextBox 32">
            <a:extLst>
              <a:ext uri="{FF2B5EF4-FFF2-40B4-BE49-F238E27FC236}">
                <a16:creationId xmlns:a16="http://schemas.microsoft.com/office/drawing/2014/main" id="{467CB9DD-54E0-6FE7-C73A-839C0A3C9292}"/>
              </a:ext>
            </a:extLst>
          </p:cNvPr>
          <p:cNvSpPr txBox="1"/>
          <p:nvPr/>
        </p:nvSpPr>
        <p:spPr>
          <a:xfrm>
            <a:off x="299084" y="193299"/>
            <a:ext cx="8391525"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00B0F0"/>
                </a:solidFill>
              </a:rPr>
              <a:t>Dimensionality Reduction: Summarize a high-dimensional (many features) dataset with fewer features</a:t>
            </a:r>
          </a:p>
        </p:txBody>
      </p:sp>
    </p:spTree>
    <p:extLst>
      <p:ext uri="{BB962C8B-B14F-4D97-AF65-F5344CB8AC3E}">
        <p14:creationId xmlns:p14="http://schemas.microsoft.com/office/powerpoint/2010/main" val="3227573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189BDBD5-96B3-B357-B97E-0F7D260F3B0A}"/>
              </a:ext>
            </a:extLst>
          </p:cNvPr>
          <p:cNvPicPr>
            <a:picLocks noChangeAspect="1"/>
          </p:cNvPicPr>
          <p:nvPr/>
        </p:nvPicPr>
        <p:blipFill>
          <a:blip r:embed="rId3"/>
          <a:stretch>
            <a:fillRect/>
          </a:stretch>
        </p:blipFill>
        <p:spPr>
          <a:xfrm>
            <a:off x="30480" y="0"/>
            <a:ext cx="9144000" cy="4214742"/>
          </a:xfrm>
          <a:prstGeom prst="rect">
            <a:avLst/>
          </a:prstGeom>
        </p:spPr>
      </p:pic>
    </p:spTree>
    <p:extLst>
      <p:ext uri="{BB962C8B-B14F-4D97-AF65-F5344CB8AC3E}">
        <p14:creationId xmlns:p14="http://schemas.microsoft.com/office/powerpoint/2010/main" val="285316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547479EF-8790-9894-4FC7-B4B209B84D7B}"/>
              </a:ext>
            </a:extLst>
          </p:cNvPr>
          <p:cNvPicPr>
            <a:picLocks noChangeAspect="1"/>
          </p:cNvPicPr>
          <p:nvPr/>
        </p:nvPicPr>
        <p:blipFill>
          <a:blip r:embed="rId3"/>
          <a:stretch>
            <a:fillRect/>
          </a:stretch>
        </p:blipFill>
        <p:spPr>
          <a:xfrm>
            <a:off x="-4763" y="11430"/>
            <a:ext cx="9144000" cy="4449414"/>
          </a:xfrm>
          <a:prstGeom prst="rect">
            <a:avLst/>
          </a:prstGeom>
        </p:spPr>
      </p:pic>
    </p:spTree>
    <p:extLst>
      <p:ext uri="{BB962C8B-B14F-4D97-AF65-F5344CB8AC3E}">
        <p14:creationId xmlns:p14="http://schemas.microsoft.com/office/powerpoint/2010/main" val="4066503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57F430B7-DCB0-647E-A2AF-9B23D434D0BB}"/>
              </a:ext>
            </a:extLst>
          </p:cNvPr>
          <p:cNvPicPr>
            <a:picLocks noChangeAspect="1"/>
          </p:cNvPicPr>
          <p:nvPr/>
        </p:nvPicPr>
        <p:blipFill>
          <a:blip r:embed="rId3"/>
          <a:stretch>
            <a:fillRect/>
          </a:stretch>
        </p:blipFill>
        <p:spPr>
          <a:xfrm>
            <a:off x="4762" y="72390"/>
            <a:ext cx="9144000" cy="4453837"/>
          </a:xfrm>
          <a:prstGeom prst="rect">
            <a:avLst/>
          </a:prstGeom>
        </p:spPr>
      </p:pic>
    </p:spTree>
    <p:extLst>
      <p:ext uri="{BB962C8B-B14F-4D97-AF65-F5344CB8AC3E}">
        <p14:creationId xmlns:p14="http://schemas.microsoft.com/office/powerpoint/2010/main" val="1684113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9A5EF2C5-399A-A8D8-F18F-53AE2633F4C8}"/>
              </a:ext>
            </a:extLst>
          </p:cNvPr>
          <p:cNvPicPr>
            <a:picLocks noChangeAspect="1"/>
          </p:cNvPicPr>
          <p:nvPr/>
        </p:nvPicPr>
        <p:blipFill>
          <a:blip r:embed="rId3"/>
          <a:stretch>
            <a:fillRect/>
          </a:stretch>
        </p:blipFill>
        <p:spPr>
          <a:xfrm>
            <a:off x="4762" y="17526"/>
            <a:ext cx="9144000" cy="4454305"/>
          </a:xfrm>
          <a:prstGeom prst="rect">
            <a:avLst/>
          </a:prstGeom>
        </p:spPr>
      </p:pic>
    </p:spTree>
    <p:extLst>
      <p:ext uri="{BB962C8B-B14F-4D97-AF65-F5344CB8AC3E}">
        <p14:creationId xmlns:p14="http://schemas.microsoft.com/office/powerpoint/2010/main" val="421718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32" name="Google Shape;132;p24"/>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Let’s look at some examples</a:t>
            </a:r>
            <a:endParaRPr sz="1400" dirty="0"/>
          </a:p>
          <a:p>
            <a:pPr marL="457200" lvl="0" indent="0" algn="l" rtl="0">
              <a:spcBef>
                <a:spcPts val="1600"/>
              </a:spcBef>
              <a:spcAft>
                <a:spcPts val="1600"/>
              </a:spcAft>
              <a:buNone/>
            </a:pPr>
            <a:endParaRPr sz="1400" dirty="0"/>
          </a:p>
        </p:txBody>
      </p:sp>
      <p:pic>
        <p:nvPicPr>
          <p:cNvPr id="133" name="Google Shape;133;p24"/>
          <p:cNvPicPr preferRelativeResize="0"/>
          <p:nvPr/>
        </p:nvPicPr>
        <p:blipFill>
          <a:blip r:embed="rId3">
            <a:alphaModFix/>
          </a:blip>
          <a:stretch>
            <a:fillRect/>
          </a:stretch>
        </p:blipFill>
        <p:spPr>
          <a:xfrm>
            <a:off x="4482300" y="1468825"/>
            <a:ext cx="4509300" cy="3381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2B15DAF4-DE9F-4A38-22A1-5E12EEC1FC76}"/>
              </a:ext>
            </a:extLst>
          </p:cNvPr>
          <p:cNvPicPr>
            <a:picLocks noChangeAspect="1"/>
          </p:cNvPicPr>
          <p:nvPr/>
        </p:nvPicPr>
        <p:blipFill>
          <a:blip r:embed="rId3"/>
          <a:stretch>
            <a:fillRect/>
          </a:stretch>
        </p:blipFill>
        <p:spPr>
          <a:xfrm>
            <a:off x="0" y="133350"/>
            <a:ext cx="9144000" cy="4356000"/>
          </a:xfrm>
          <a:prstGeom prst="rect">
            <a:avLst/>
          </a:prstGeom>
        </p:spPr>
      </p:pic>
    </p:spTree>
    <p:extLst>
      <p:ext uri="{BB962C8B-B14F-4D97-AF65-F5344CB8AC3E}">
        <p14:creationId xmlns:p14="http://schemas.microsoft.com/office/powerpoint/2010/main" val="327397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A096974E-508B-9922-4192-BDBEEE6A41F0}"/>
              </a:ext>
            </a:extLst>
          </p:cNvPr>
          <p:cNvPicPr>
            <a:picLocks noChangeAspect="1"/>
          </p:cNvPicPr>
          <p:nvPr/>
        </p:nvPicPr>
        <p:blipFill>
          <a:blip r:embed="rId3"/>
          <a:stretch>
            <a:fillRect/>
          </a:stretch>
        </p:blipFill>
        <p:spPr>
          <a:xfrm>
            <a:off x="0" y="0"/>
            <a:ext cx="9144000" cy="4443470"/>
          </a:xfrm>
          <a:prstGeom prst="rect">
            <a:avLst/>
          </a:prstGeom>
        </p:spPr>
      </p:pic>
    </p:spTree>
    <p:extLst>
      <p:ext uri="{BB962C8B-B14F-4D97-AF65-F5344CB8AC3E}">
        <p14:creationId xmlns:p14="http://schemas.microsoft.com/office/powerpoint/2010/main" val="3017045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1EBE8EE1-9110-66F5-7A2D-58FD48A0C035}"/>
              </a:ext>
            </a:extLst>
          </p:cNvPr>
          <p:cNvPicPr>
            <a:picLocks noChangeAspect="1"/>
          </p:cNvPicPr>
          <p:nvPr/>
        </p:nvPicPr>
        <p:blipFill>
          <a:blip r:embed="rId3"/>
          <a:stretch>
            <a:fillRect/>
          </a:stretch>
        </p:blipFill>
        <p:spPr>
          <a:xfrm>
            <a:off x="0" y="0"/>
            <a:ext cx="9144000" cy="4408390"/>
          </a:xfrm>
          <a:prstGeom prst="rect">
            <a:avLst/>
          </a:prstGeom>
        </p:spPr>
      </p:pic>
    </p:spTree>
    <p:extLst>
      <p:ext uri="{BB962C8B-B14F-4D97-AF65-F5344CB8AC3E}">
        <p14:creationId xmlns:p14="http://schemas.microsoft.com/office/powerpoint/2010/main" val="2687390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AE63EA18-4CB3-4457-DFB4-F9D7C0368D2A}"/>
              </a:ext>
            </a:extLst>
          </p:cNvPr>
          <p:cNvPicPr>
            <a:picLocks noChangeAspect="1"/>
          </p:cNvPicPr>
          <p:nvPr/>
        </p:nvPicPr>
        <p:blipFill>
          <a:blip r:embed="rId3"/>
          <a:stretch>
            <a:fillRect/>
          </a:stretch>
        </p:blipFill>
        <p:spPr>
          <a:xfrm>
            <a:off x="3466" y="0"/>
            <a:ext cx="9137067" cy="5143500"/>
          </a:xfrm>
          <a:prstGeom prst="rect">
            <a:avLst/>
          </a:prstGeom>
        </p:spPr>
      </p:pic>
    </p:spTree>
    <p:extLst>
      <p:ext uri="{BB962C8B-B14F-4D97-AF65-F5344CB8AC3E}">
        <p14:creationId xmlns:p14="http://schemas.microsoft.com/office/powerpoint/2010/main" val="2652533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36F30677-3036-DD6B-1811-A8582CC6E9EC}"/>
              </a:ext>
            </a:extLst>
          </p:cNvPr>
          <p:cNvPicPr>
            <a:picLocks noChangeAspect="1"/>
          </p:cNvPicPr>
          <p:nvPr/>
        </p:nvPicPr>
        <p:blipFill>
          <a:blip r:embed="rId3"/>
          <a:stretch>
            <a:fillRect/>
          </a:stretch>
        </p:blipFill>
        <p:spPr>
          <a:xfrm>
            <a:off x="0" y="6969"/>
            <a:ext cx="9144000" cy="5129561"/>
          </a:xfrm>
          <a:prstGeom prst="rect">
            <a:avLst/>
          </a:prstGeom>
        </p:spPr>
      </p:pic>
    </p:spTree>
    <p:extLst>
      <p:ext uri="{BB962C8B-B14F-4D97-AF65-F5344CB8AC3E}">
        <p14:creationId xmlns:p14="http://schemas.microsoft.com/office/powerpoint/2010/main" val="305784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111142A2-9B17-286F-D82C-3B3CA19BAFBB}"/>
              </a:ext>
            </a:extLst>
          </p:cNvPr>
          <p:cNvPicPr>
            <a:picLocks noChangeAspect="1"/>
          </p:cNvPicPr>
          <p:nvPr/>
        </p:nvPicPr>
        <p:blipFill>
          <a:blip r:embed="rId3"/>
          <a:stretch>
            <a:fillRect/>
          </a:stretch>
        </p:blipFill>
        <p:spPr>
          <a:xfrm>
            <a:off x="0" y="4465"/>
            <a:ext cx="9144000" cy="5134570"/>
          </a:xfrm>
          <a:prstGeom prst="rect">
            <a:avLst/>
          </a:prstGeom>
        </p:spPr>
      </p:pic>
    </p:spTree>
    <p:extLst>
      <p:ext uri="{BB962C8B-B14F-4D97-AF65-F5344CB8AC3E}">
        <p14:creationId xmlns:p14="http://schemas.microsoft.com/office/powerpoint/2010/main" val="1401872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ED232CAF-CA49-93CB-55F2-F485569ABFD1}"/>
              </a:ext>
            </a:extLst>
          </p:cNvPr>
          <p:cNvPicPr>
            <a:picLocks noChangeAspect="1"/>
          </p:cNvPicPr>
          <p:nvPr/>
        </p:nvPicPr>
        <p:blipFill>
          <a:blip r:embed="rId3"/>
          <a:stretch>
            <a:fillRect/>
          </a:stretch>
        </p:blipFill>
        <p:spPr>
          <a:xfrm>
            <a:off x="-4763" y="102870"/>
            <a:ext cx="9144000" cy="3741539"/>
          </a:xfrm>
          <a:prstGeom prst="rect">
            <a:avLst/>
          </a:prstGeom>
        </p:spPr>
      </p:pic>
      <p:pic>
        <p:nvPicPr>
          <p:cNvPr id="25" name="Picture 24">
            <a:extLst>
              <a:ext uri="{FF2B5EF4-FFF2-40B4-BE49-F238E27FC236}">
                <a16:creationId xmlns:a16="http://schemas.microsoft.com/office/drawing/2014/main" id="{70D78C64-DB86-A7F7-E562-317A6EF832B7}"/>
              </a:ext>
            </a:extLst>
          </p:cNvPr>
          <p:cNvPicPr>
            <a:picLocks noChangeAspect="1"/>
          </p:cNvPicPr>
          <p:nvPr/>
        </p:nvPicPr>
        <p:blipFill>
          <a:blip r:embed="rId4"/>
          <a:stretch>
            <a:fillRect/>
          </a:stretch>
        </p:blipFill>
        <p:spPr>
          <a:xfrm>
            <a:off x="815339" y="1740276"/>
            <a:ext cx="7890519" cy="831474"/>
          </a:xfrm>
          <a:prstGeom prst="rect">
            <a:avLst/>
          </a:prstGeom>
        </p:spPr>
      </p:pic>
      <p:sp>
        <p:nvSpPr>
          <p:cNvPr id="27" name="TextBox 26">
            <a:extLst>
              <a:ext uri="{FF2B5EF4-FFF2-40B4-BE49-F238E27FC236}">
                <a16:creationId xmlns:a16="http://schemas.microsoft.com/office/drawing/2014/main" id="{2DCF0270-60AE-2BFA-05D8-680BF102B8EB}"/>
              </a:ext>
            </a:extLst>
          </p:cNvPr>
          <p:cNvSpPr txBox="1"/>
          <p:nvPr/>
        </p:nvSpPr>
        <p:spPr>
          <a:xfrm>
            <a:off x="1470661" y="1401961"/>
            <a:ext cx="6587480" cy="923330"/>
          </a:xfrm>
          <a:prstGeom prst="rect">
            <a:avLst/>
          </a:prstGeom>
          <a:noFill/>
        </p:spPr>
        <p:txBody>
          <a:bodyPr wrap="square">
            <a:spAutoFit/>
          </a:bodyPr>
          <a:lstStyle/>
          <a:p>
            <a:pPr algn="l"/>
            <a:endParaRPr lang="en-US" sz="1600" b="0" i="0" u="none" strike="noStrike" baseline="0" dirty="0">
              <a:solidFill>
                <a:srgbClr val="000000"/>
              </a:solidFill>
              <a:latin typeface="Source Sans Pro" panose="020B0503030403020204" pitchFamily="34" charset="0"/>
            </a:endParaRPr>
          </a:p>
          <a:p>
            <a:r>
              <a:rPr lang="en-US" b="0" i="0" u="none" strike="noStrike" baseline="0" dirty="0">
                <a:solidFill>
                  <a:srgbClr val="283149"/>
                </a:solidFill>
                <a:latin typeface="Source Sans Pro" panose="020B0503030403020204" pitchFamily="34" charset="0"/>
              </a:rPr>
              <a:t>◉</a:t>
            </a:r>
            <a:r>
              <a:rPr lang="en-US" sz="1800" b="0" i="0" u="none" strike="noStrike" baseline="0" dirty="0">
                <a:solidFill>
                  <a:srgbClr val="283149"/>
                </a:solidFill>
                <a:latin typeface="Source Sans Pro" panose="020B0503030403020204" pitchFamily="34" charset="0"/>
              </a:rPr>
              <a:t>Machine Learning Crash Course with TensorFlow APIs</a:t>
            </a:r>
          </a:p>
          <a:p>
            <a:r>
              <a:rPr lang="en-US" sz="1800" b="0" i="0" u="none" strike="noStrike" baseline="0" dirty="0">
                <a:solidFill>
                  <a:srgbClr val="6511CC"/>
                </a:solidFill>
                <a:latin typeface="Source Sans Pro" panose="020B0503030403020204" pitchFamily="34" charset="0"/>
              </a:rPr>
              <a:t>https://developers.google.com/machine-learning/crash-course</a:t>
            </a:r>
            <a:endParaRPr lang="en-US" dirty="0"/>
          </a:p>
        </p:txBody>
      </p:sp>
    </p:spTree>
    <p:extLst>
      <p:ext uri="{BB962C8B-B14F-4D97-AF65-F5344CB8AC3E}">
        <p14:creationId xmlns:p14="http://schemas.microsoft.com/office/powerpoint/2010/main" val="3207134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620737A9-997A-AF94-73A7-5BD3DD01C198}"/>
              </a:ext>
            </a:extLst>
          </p:cNvPr>
          <p:cNvPicPr>
            <a:picLocks noChangeAspect="1"/>
          </p:cNvPicPr>
          <p:nvPr/>
        </p:nvPicPr>
        <p:blipFill>
          <a:blip r:embed="rId3"/>
          <a:stretch>
            <a:fillRect/>
          </a:stretch>
        </p:blipFill>
        <p:spPr>
          <a:xfrm>
            <a:off x="4762" y="41910"/>
            <a:ext cx="9144000" cy="4235494"/>
          </a:xfrm>
          <a:prstGeom prst="rect">
            <a:avLst/>
          </a:prstGeom>
        </p:spPr>
      </p:pic>
    </p:spTree>
    <p:extLst>
      <p:ext uri="{BB962C8B-B14F-4D97-AF65-F5344CB8AC3E}">
        <p14:creationId xmlns:p14="http://schemas.microsoft.com/office/powerpoint/2010/main" val="2182237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pic>
        <p:nvPicPr>
          <p:cNvPr id="4" name="Picture 3">
            <a:extLst>
              <a:ext uri="{FF2B5EF4-FFF2-40B4-BE49-F238E27FC236}">
                <a16:creationId xmlns:a16="http://schemas.microsoft.com/office/drawing/2014/main" id="{615593BF-B5F2-45A4-B703-17677B33C886}"/>
              </a:ext>
            </a:extLst>
          </p:cNvPr>
          <p:cNvPicPr>
            <a:picLocks noChangeAspect="1"/>
          </p:cNvPicPr>
          <p:nvPr/>
        </p:nvPicPr>
        <p:blipFill>
          <a:blip r:embed="rId3"/>
          <a:stretch>
            <a:fillRect/>
          </a:stretch>
        </p:blipFill>
        <p:spPr>
          <a:xfrm>
            <a:off x="4762" y="0"/>
            <a:ext cx="9144000" cy="4073236"/>
          </a:xfrm>
          <a:prstGeom prst="rect">
            <a:avLst/>
          </a:prstGeom>
        </p:spPr>
      </p:pic>
    </p:spTree>
    <p:extLst>
      <p:ext uri="{BB962C8B-B14F-4D97-AF65-F5344CB8AC3E}">
        <p14:creationId xmlns:p14="http://schemas.microsoft.com/office/powerpoint/2010/main" val="185728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5990" y="767918"/>
            <a:ext cx="2193290" cy="1549400"/>
          </a:xfrm>
          <a:prstGeom prst="rect">
            <a:avLst/>
          </a:prstGeom>
        </p:spPr>
        <p:txBody>
          <a:bodyPr vert="horz" wrap="square" lIns="0" tIns="12065" rIns="0" bIns="0" rtlCol="0">
            <a:spAutoFit/>
          </a:bodyPr>
          <a:lstStyle/>
          <a:p>
            <a:pPr marL="12700">
              <a:lnSpc>
                <a:spcPct val="100000"/>
              </a:lnSpc>
              <a:spcBef>
                <a:spcPts val="95"/>
              </a:spcBef>
            </a:pPr>
            <a:r>
              <a:rPr sz="10000" spc="-1140" dirty="0"/>
              <a:t>Q&amp;A</a:t>
            </a:r>
            <a:endParaRPr sz="10000"/>
          </a:p>
        </p:txBody>
      </p:sp>
      <p:sp>
        <p:nvSpPr>
          <p:cNvPr id="4" name="object 4"/>
          <p:cNvSpPr txBox="1"/>
          <p:nvPr/>
        </p:nvSpPr>
        <p:spPr>
          <a:xfrm>
            <a:off x="8851138" y="4878337"/>
            <a:ext cx="203200" cy="213360"/>
          </a:xfrm>
          <a:prstGeom prst="rect">
            <a:avLst/>
          </a:prstGeom>
        </p:spPr>
        <p:txBody>
          <a:bodyPr vert="horz" wrap="square" lIns="0" tIns="36830" rIns="0" bIns="0" rtlCol="0">
            <a:spAutoFit/>
          </a:bodyPr>
          <a:lstStyle/>
          <a:p>
            <a:pPr marL="38100">
              <a:lnSpc>
                <a:spcPct val="100000"/>
              </a:lnSpc>
              <a:spcBef>
                <a:spcPts val="290"/>
              </a:spcBef>
            </a:pPr>
            <a:fld id="{81D60167-4931-47E6-BA6A-407CBD079E47}" type="slidenum">
              <a:rPr sz="1000" spc="-30" dirty="0">
                <a:solidFill>
                  <a:srgbClr val="FFFFFF"/>
                </a:solidFill>
                <a:latin typeface="Trebuchet MS"/>
                <a:cs typeface="Trebuchet MS"/>
              </a:rPr>
              <a:t>59</a:t>
            </a:fld>
            <a:endParaRPr sz="1000">
              <a:latin typeface="Trebuchet MS"/>
              <a:cs typeface="Trebuchet MS"/>
            </a:endParaRPr>
          </a:p>
        </p:txBody>
      </p:sp>
      <p:sp>
        <p:nvSpPr>
          <p:cNvPr id="3" name="object 3"/>
          <p:cNvSpPr txBox="1"/>
          <p:nvPr/>
        </p:nvSpPr>
        <p:spPr>
          <a:xfrm>
            <a:off x="3035554" y="2295969"/>
            <a:ext cx="3070860" cy="1507490"/>
          </a:xfrm>
          <a:prstGeom prst="rect">
            <a:avLst/>
          </a:prstGeom>
        </p:spPr>
        <p:txBody>
          <a:bodyPr vert="horz" wrap="square" lIns="0" tIns="170815" rIns="0" bIns="0" rtlCol="0">
            <a:spAutoFit/>
          </a:bodyPr>
          <a:lstStyle/>
          <a:p>
            <a:pPr algn="ctr">
              <a:lnSpc>
                <a:spcPct val="100000"/>
              </a:lnSpc>
              <a:spcBef>
                <a:spcPts val="1345"/>
              </a:spcBef>
            </a:pPr>
            <a:r>
              <a:rPr sz="3600" b="1" spc="-285" dirty="0">
                <a:solidFill>
                  <a:srgbClr val="283149"/>
                </a:solidFill>
                <a:latin typeface="Tahoma"/>
                <a:cs typeface="Tahoma"/>
              </a:rPr>
              <a:t>Any</a:t>
            </a:r>
            <a:r>
              <a:rPr sz="3600" b="1" spc="-335" dirty="0">
                <a:solidFill>
                  <a:srgbClr val="283149"/>
                </a:solidFill>
                <a:latin typeface="Tahoma"/>
                <a:cs typeface="Tahoma"/>
              </a:rPr>
              <a:t> </a:t>
            </a:r>
            <a:r>
              <a:rPr sz="3600" b="1" spc="-235" dirty="0">
                <a:solidFill>
                  <a:srgbClr val="283149"/>
                </a:solidFill>
                <a:latin typeface="Tahoma"/>
                <a:cs typeface="Tahoma"/>
              </a:rPr>
              <a:t>questions?</a:t>
            </a:r>
            <a:endParaRPr sz="3600" dirty="0">
              <a:latin typeface="Tahoma"/>
              <a:cs typeface="Tahoma"/>
            </a:endParaRPr>
          </a:p>
          <a:p>
            <a:pPr marL="3175" algn="ctr">
              <a:lnSpc>
                <a:spcPct val="100000"/>
              </a:lnSpc>
              <a:spcBef>
                <a:spcPts val="700"/>
              </a:spcBef>
            </a:pPr>
            <a:r>
              <a:rPr sz="2000" spc="-305" dirty="0">
                <a:solidFill>
                  <a:srgbClr val="283149"/>
                </a:solidFill>
                <a:latin typeface="Lucida Sans Unicode"/>
                <a:cs typeface="Lucida Sans Unicode"/>
              </a:rPr>
              <a:t>Y</a:t>
            </a:r>
            <a:r>
              <a:rPr sz="2000" spc="-150" dirty="0">
                <a:solidFill>
                  <a:srgbClr val="283149"/>
                </a:solidFill>
                <a:latin typeface="Lucida Sans Unicode"/>
                <a:cs typeface="Lucida Sans Unicode"/>
              </a:rPr>
              <a:t>ou</a:t>
            </a:r>
            <a:r>
              <a:rPr sz="2000" spc="-235" dirty="0">
                <a:solidFill>
                  <a:srgbClr val="283149"/>
                </a:solidFill>
                <a:latin typeface="Lucida Sans Unicode"/>
                <a:cs typeface="Lucida Sans Unicode"/>
              </a:rPr>
              <a:t> </a:t>
            </a:r>
            <a:r>
              <a:rPr sz="2000" spc="-100" dirty="0">
                <a:solidFill>
                  <a:srgbClr val="283149"/>
                </a:solidFill>
                <a:latin typeface="Lucida Sans Unicode"/>
                <a:cs typeface="Lucida Sans Unicode"/>
              </a:rPr>
              <a:t>c</a:t>
            </a:r>
            <a:r>
              <a:rPr sz="2000" spc="-120" dirty="0">
                <a:solidFill>
                  <a:srgbClr val="283149"/>
                </a:solidFill>
                <a:latin typeface="Lucida Sans Unicode"/>
                <a:cs typeface="Lucida Sans Unicode"/>
              </a:rPr>
              <a:t>a</a:t>
            </a:r>
            <a:r>
              <a:rPr sz="2000" spc="-145" dirty="0">
                <a:solidFill>
                  <a:srgbClr val="283149"/>
                </a:solidFill>
                <a:latin typeface="Lucida Sans Unicode"/>
                <a:cs typeface="Lucida Sans Unicode"/>
              </a:rPr>
              <a:t>n</a:t>
            </a:r>
            <a:r>
              <a:rPr sz="2000" spc="-235" dirty="0">
                <a:solidFill>
                  <a:srgbClr val="283149"/>
                </a:solidFill>
                <a:latin typeface="Lucida Sans Unicode"/>
                <a:cs typeface="Lucida Sans Unicode"/>
              </a:rPr>
              <a:t> </a:t>
            </a:r>
            <a:r>
              <a:rPr sz="2000" spc="-135" dirty="0">
                <a:solidFill>
                  <a:srgbClr val="283149"/>
                </a:solidFill>
                <a:latin typeface="Lucida Sans Unicode"/>
                <a:cs typeface="Lucida Sans Unicode"/>
              </a:rPr>
              <a:t>find</a:t>
            </a:r>
            <a:r>
              <a:rPr sz="2000" spc="-240" dirty="0">
                <a:solidFill>
                  <a:srgbClr val="283149"/>
                </a:solidFill>
                <a:latin typeface="Lucida Sans Unicode"/>
                <a:cs typeface="Lucida Sans Unicode"/>
              </a:rPr>
              <a:t> </a:t>
            </a:r>
            <a:r>
              <a:rPr sz="2000" spc="-215" dirty="0">
                <a:solidFill>
                  <a:srgbClr val="283149"/>
                </a:solidFill>
                <a:latin typeface="Lucida Sans Unicode"/>
                <a:cs typeface="Lucida Sans Unicode"/>
              </a:rPr>
              <a:t>m</a:t>
            </a:r>
            <a:r>
              <a:rPr sz="2000" spc="-120" dirty="0">
                <a:solidFill>
                  <a:srgbClr val="283149"/>
                </a:solidFill>
                <a:latin typeface="Lucida Sans Unicode"/>
                <a:cs typeface="Lucida Sans Unicode"/>
              </a:rPr>
              <a:t>e</a:t>
            </a:r>
            <a:r>
              <a:rPr sz="2000" spc="-229" dirty="0">
                <a:solidFill>
                  <a:srgbClr val="283149"/>
                </a:solidFill>
                <a:latin typeface="Lucida Sans Unicode"/>
                <a:cs typeface="Lucida Sans Unicode"/>
              </a:rPr>
              <a:t> </a:t>
            </a:r>
            <a:r>
              <a:rPr sz="2000" spc="-85" dirty="0">
                <a:solidFill>
                  <a:srgbClr val="283149"/>
                </a:solidFill>
                <a:latin typeface="Lucida Sans Unicode"/>
                <a:cs typeface="Lucida Sans Unicode"/>
              </a:rPr>
              <a:t>at</a:t>
            </a:r>
            <a:endParaRPr sz="2000" dirty="0">
              <a:latin typeface="Lucida Sans Unicode"/>
              <a:cs typeface="Lucida Sans Unicode"/>
            </a:endParaRPr>
          </a:p>
          <a:p>
            <a:pPr marL="1905" algn="ctr">
              <a:lnSpc>
                <a:spcPct val="100000"/>
              </a:lnSpc>
              <a:spcBef>
                <a:spcPts val="600"/>
              </a:spcBef>
            </a:pPr>
            <a:r>
              <a:rPr lang="en-US" sz="2000" spc="-165" dirty="0">
                <a:solidFill>
                  <a:srgbClr val="283149"/>
                </a:solidFill>
                <a:latin typeface="Lucida Sans Unicode"/>
                <a:cs typeface="Lucida Sans Unicode"/>
                <a:hlinkClick r:id="rId2"/>
              </a:rPr>
              <a:t>wl563</a:t>
            </a:r>
            <a:r>
              <a:rPr sz="2000" spc="-165" dirty="0">
                <a:solidFill>
                  <a:srgbClr val="283149"/>
                </a:solidFill>
                <a:latin typeface="Lucida Sans Unicode"/>
                <a:cs typeface="Lucida Sans Unicode"/>
                <a:hlinkClick r:id="rId2"/>
              </a:rPr>
              <a:t>@cornell.edu</a:t>
            </a:r>
            <a:endParaRPr sz="2000" dirty="0">
              <a:latin typeface="Lucida Sans Unicode"/>
              <a:cs typeface="Lucida Sans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39" name="Google Shape;139;p25"/>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Let’s look at some examples</a:t>
            </a:r>
            <a:endParaRPr sz="1400" dirty="0"/>
          </a:p>
          <a:p>
            <a:pPr marL="457200" lvl="0" indent="-317500" algn="l" rtl="0">
              <a:spcBef>
                <a:spcPts val="0"/>
              </a:spcBef>
              <a:spcAft>
                <a:spcPts val="0"/>
              </a:spcAft>
              <a:buSzPts val="1400"/>
              <a:buChar char="-"/>
            </a:pPr>
            <a:r>
              <a:rPr lang="en" sz="1400" dirty="0"/>
              <a:t>Here, we have a two-dimensional (read: two columns) dataset</a:t>
            </a:r>
            <a:endParaRPr sz="1400" dirty="0"/>
          </a:p>
          <a:p>
            <a:pPr marL="457200" lvl="0" indent="-317500" algn="l" rtl="0">
              <a:spcBef>
                <a:spcPts val="0"/>
              </a:spcBef>
              <a:spcAft>
                <a:spcPts val="0"/>
              </a:spcAft>
              <a:buSzPts val="1400"/>
              <a:buChar char="-"/>
            </a:pPr>
            <a:r>
              <a:rPr lang="en" sz="1400" dirty="0"/>
              <a:t>We know which dots are blue and which are red. </a:t>
            </a:r>
            <a:endParaRPr sz="1400" dirty="0"/>
          </a:p>
          <a:p>
            <a:pPr marL="0" lvl="0" indent="0" algn="l" rtl="0">
              <a:spcBef>
                <a:spcPts val="1600"/>
              </a:spcBef>
              <a:spcAft>
                <a:spcPts val="1600"/>
              </a:spcAft>
              <a:buNone/>
            </a:pPr>
            <a:endParaRPr dirty="0"/>
          </a:p>
        </p:txBody>
      </p:sp>
      <p:pic>
        <p:nvPicPr>
          <p:cNvPr id="140" name="Google Shape;140;p25"/>
          <p:cNvPicPr preferRelativeResize="0"/>
          <p:nvPr/>
        </p:nvPicPr>
        <p:blipFill>
          <a:blip r:embed="rId3">
            <a:alphaModFix/>
          </a:blip>
          <a:stretch>
            <a:fillRect/>
          </a:stretch>
        </p:blipFill>
        <p:spPr>
          <a:xfrm>
            <a:off x="4482300" y="1468825"/>
            <a:ext cx="4509300" cy="3381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5" name="object 5"/>
          <p:cNvSpPr/>
          <p:nvPr/>
        </p:nvSpPr>
        <p:spPr>
          <a:xfrm>
            <a:off x="304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6" name="object 6"/>
          <p:cNvSpPr/>
          <p:nvPr/>
        </p:nvSpPr>
        <p:spPr>
          <a:xfrm>
            <a:off x="380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7" name="object 7"/>
          <p:cNvSpPr/>
          <p:nvPr/>
        </p:nvSpPr>
        <p:spPr>
          <a:xfrm>
            <a:off x="456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8" name="object 8"/>
          <p:cNvSpPr/>
          <p:nvPr/>
        </p:nvSpPr>
        <p:spPr>
          <a:xfrm>
            <a:off x="5329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9" name="object 9"/>
          <p:cNvSpPr/>
          <p:nvPr/>
        </p:nvSpPr>
        <p:spPr>
          <a:xfrm>
            <a:off x="6091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0" name="object 10"/>
          <p:cNvSpPr/>
          <p:nvPr/>
        </p:nvSpPr>
        <p:spPr>
          <a:xfrm>
            <a:off x="6853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1" name="object 11"/>
          <p:cNvSpPr/>
          <p:nvPr/>
        </p:nvSpPr>
        <p:spPr>
          <a:xfrm>
            <a:off x="7615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2" name="object 12"/>
          <p:cNvSpPr/>
          <p:nvPr/>
        </p:nvSpPr>
        <p:spPr>
          <a:xfrm>
            <a:off x="8377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3" name="object 13"/>
          <p:cNvSpPr/>
          <p:nvPr/>
        </p:nvSpPr>
        <p:spPr>
          <a:xfrm>
            <a:off x="37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4" name="object 14"/>
          <p:cNvSpPr/>
          <p:nvPr/>
        </p:nvSpPr>
        <p:spPr>
          <a:xfrm>
            <a:off x="113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6" name="object 16"/>
          <p:cNvSpPr/>
          <p:nvPr/>
        </p:nvSpPr>
        <p:spPr>
          <a:xfrm>
            <a:off x="266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7" name="object 17"/>
          <p:cNvSpPr/>
          <p:nvPr/>
        </p:nvSpPr>
        <p:spPr>
          <a:xfrm>
            <a:off x="342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8" name="object 18"/>
          <p:cNvSpPr/>
          <p:nvPr/>
        </p:nvSpPr>
        <p:spPr>
          <a:xfrm>
            <a:off x="418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19" name="object 19"/>
          <p:cNvSpPr/>
          <p:nvPr/>
        </p:nvSpPr>
        <p:spPr>
          <a:xfrm>
            <a:off x="494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0" name="object 20"/>
          <p:cNvSpPr/>
          <p:nvPr/>
        </p:nvSpPr>
        <p:spPr>
          <a:xfrm>
            <a:off x="5710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1" name="object 21"/>
          <p:cNvSpPr/>
          <p:nvPr/>
        </p:nvSpPr>
        <p:spPr>
          <a:xfrm>
            <a:off x="6472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2" name="object 22"/>
          <p:cNvSpPr/>
          <p:nvPr/>
        </p:nvSpPr>
        <p:spPr>
          <a:xfrm>
            <a:off x="7234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3" name="object 23"/>
          <p:cNvSpPr/>
          <p:nvPr/>
        </p:nvSpPr>
        <p:spPr>
          <a:xfrm>
            <a:off x="7996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
        <p:nvSpPr>
          <p:cNvPr id="24" name="object 24"/>
          <p:cNvSpPr/>
          <p:nvPr/>
        </p:nvSpPr>
        <p:spPr>
          <a:xfrm>
            <a:off x="8758237" y="0"/>
            <a:ext cx="9525" cy="5143500"/>
          </a:xfrm>
          <a:custGeom>
            <a:avLst/>
            <a:gdLst/>
            <a:ahLst/>
            <a:cxnLst/>
            <a:rect l="l" t="t" r="r" b="b"/>
            <a:pathLst>
              <a:path w="9525" h="5143500">
                <a:moveTo>
                  <a:pt x="9525" y="0"/>
                </a:moveTo>
                <a:lnTo>
                  <a:pt x="0" y="0"/>
                </a:lnTo>
                <a:lnTo>
                  <a:pt x="0" y="5143498"/>
                </a:lnTo>
                <a:lnTo>
                  <a:pt x="9525" y="5143498"/>
                </a:lnTo>
                <a:lnTo>
                  <a:pt x="9525" y="0"/>
                </a:lnTo>
                <a:close/>
              </a:path>
            </a:pathLst>
          </a:custGeom>
          <a:solidFill>
            <a:srgbClr val="F3F3F3"/>
          </a:solidFill>
        </p:spPr>
        <p:txBody>
          <a:bodyPr wrap="square" lIns="0" tIns="0" rIns="0" bIns="0" rtlCol="0"/>
          <a:lstStyle/>
          <a:p>
            <a:endParaRPr/>
          </a:p>
        </p:txBody>
      </p:sp>
    </p:spTree>
    <p:extLst>
      <p:ext uri="{BB962C8B-B14F-4D97-AF65-F5344CB8AC3E}">
        <p14:creationId xmlns:p14="http://schemas.microsoft.com/office/powerpoint/2010/main" val="4150705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46" name="Google Shape;146;p26"/>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Let’s look at some examples</a:t>
            </a:r>
            <a:endParaRPr sz="1400" dirty="0"/>
          </a:p>
          <a:p>
            <a:pPr marL="457200" lvl="0" indent="-317500" algn="l" rtl="0">
              <a:spcBef>
                <a:spcPts val="0"/>
              </a:spcBef>
              <a:spcAft>
                <a:spcPts val="0"/>
              </a:spcAft>
              <a:buSzPts val="1400"/>
              <a:buChar char="-"/>
            </a:pPr>
            <a:r>
              <a:rPr lang="en" sz="1400" dirty="0"/>
              <a:t>Here, we have a two-dimensional (read: two columns) dataset</a:t>
            </a:r>
            <a:endParaRPr sz="1400" dirty="0"/>
          </a:p>
          <a:p>
            <a:pPr marL="457200" lvl="0" indent="-317500" algn="l" rtl="0">
              <a:spcBef>
                <a:spcPts val="0"/>
              </a:spcBef>
              <a:spcAft>
                <a:spcPts val="0"/>
              </a:spcAft>
              <a:buSzPts val="1400"/>
              <a:buChar char="-"/>
            </a:pPr>
            <a:r>
              <a:rPr lang="en" sz="1400" dirty="0"/>
              <a:t>We know which dots are blue and which are red. </a:t>
            </a:r>
            <a:endParaRPr sz="1400" dirty="0"/>
          </a:p>
          <a:p>
            <a:pPr marL="457200" lvl="0" indent="-317500" algn="l" rtl="0">
              <a:spcBef>
                <a:spcPts val="0"/>
              </a:spcBef>
              <a:spcAft>
                <a:spcPts val="0"/>
              </a:spcAft>
              <a:buSzPts val="1400"/>
              <a:buChar char="-"/>
            </a:pPr>
            <a:r>
              <a:rPr lang="en" sz="1400" dirty="0"/>
              <a:t>The classification question then asks: </a:t>
            </a:r>
            <a:endParaRPr sz="1400" dirty="0"/>
          </a:p>
          <a:p>
            <a:pPr marL="914400" lvl="1" indent="-317500" algn="l" rtl="0">
              <a:spcBef>
                <a:spcPts val="0"/>
              </a:spcBef>
              <a:spcAft>
                <a:spcPts val="0"/>
              </a:spcAft>
              <a:buSzPts val="1400"/>
              <a:buChar char="-"/>
            </a:pPr>
            <a:r>
              <a:rPr lang="en" dirty="0">
                <a:latin typeface="Edu Diatype Rounded Semi-Mono" panose="020B0509040202060203" pitchFamily="49" charset="77"/>
              </a:rPr>
              <a:t>Can we create a “separator” model that separates these two points? </a:t>
            </a:r>
            <a:endParaRPr dirty="0">
              <a:latin typeface="Edu Diatype Rounded Semi-Mono" panose="020B0509040202060203" pitchFamily="49" charset="77"/>
            </a:endParaRPr>
          </a:p>
          <a:p>
            <a:pPr marL="0" lvl="0" indent="0" algn="l" rtl="0">
              <a:spcBef>
                <a:spcPts val="1600"/>
              </a:spcBef>
              <a:spcAft>
                <a:spcPts val="1600"/>
              </a:spcAft>
              <a:buNone/>
            </a:pPr>
            <a:endParaRPr dirty="0"/>
          </a:p>
        </p:txBody>
      </p:sp>
      <p:pic>
        <p:nvPicPr>
          <p:cNvPr id="147" name="Google Shape;147;p26"/>
          <p:cNvPicPr preferRelativeResize="0"/>
          <p:nvPr/>
        </p:nvPicPr>
        <p:blipFill>
          <a:blip r:embed="rId3">
            <a:alphaModFix/>
          </a:blip>
          <a:stretch>
            <a:fillRect/>
          </a:stretch>
        </p:blipFill>
        <p:spPr>
          <a:xfrm>
            <a:off x="4482300" y="1468825"/>
            <a:ext cx="4509300" cy="3381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53" name="Google Shape;153;p27"/>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Model: the quantitative version of “there is a straight line that can separate the two classes”. </a:t>
            </a:r>
            <a:endParaRPr sz="1400" dirty="0"/>
          </a:p>
          <a:p>
            <a:pPr marL="457200" lvl="0" indent="-317500" algn="l" rtl="0">
              <a:spcBef>
                <a:spcPts val="0"/>
              </a:spcBef>
              <a:spcAft>
                <a:spcPts val="0"/>
              </a:spcAft>
              <a:buSzPts val="1400"/>
              <a:buChar char="-"/>
            </a:pPr>
            <a:r>
              <a:rPr lang="en" sz="1400" dirty="0"/>
              <a:t>Parameters: the intercept and axis (or however else we want to define our line) that describes the line</a:t>
            </a:r>
            <a:endParaRPr sz="1400" dirty="0"/>
          </a:p>
        </p:txBody>
      </p:sp>
      <p:pic>
        <p:nvPicPr>
          <p:cNvPr id="154" name="Google Shape;154;p27"/>
          <p:cNvPicPr preferRelativeResize="0"/>
          <p:nvPr/>
        </p:nvPicPr>
        <p:blipFill>
          <a:blip r:embed="rId3">
            <a:alphaModFix/>
          </a:blip>
          <a:stretch>
            <a:fillRect/>
          </a:stretch>
        </p:blipFill>
        <p:spPr>
          <a:xfrm>
            <a:off x="4482300" y="1468825"/>
            <a:ext cx="4509300" cy="338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Supervised learning: Classification</a:t>
            </a:r>
            <a:endParaRPr dirty="0"/>
          </a:p>
        </p:txBody>
      </p:sp>
      <p:sp>
        <p:nvSpPr>
          <p:cNvPr id="160" name="Google Shape;160;p28"/>
          <p:cNvSpPr txBox="1">
            <a:spLocks noGrp="1"/>
          </p:cNvSpPr>
          <p:nvPr>
            <p:ph type="body" idx="1"/>
          </p:nvPr>
        </p:nvSpPr>
        <p:spPr>
          <a:xfrm>
            <a:off x="311700" y="1468825"/>
            <a:ext cx="40182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dirty="0"/>
              <a:t>So our model could look like this on the right. </a:t>
            </a:r>
          </a:p>
        </p:txBody>
      </p:sp>
      <p:pic>
        <p:nvPicPr>
          <p:cNvPr id="161" name="Google Shape;161;p28"/>
          <p:cNvPicPr preferRelativeResize="0"/>
          <p:nvPr/>
        </p:nvPicPr>
        <p:blipFill>
          <a:blip r:embed="rId3">
            <a:alphaModFix/>
          </a:blip>
          <a:stretch>
            <a:fillRect/>
          </a:stretch>
        </p:blipFill>
        <p:spPr>
          <a:xfrm>
            <a:off x="4482300" y="1468825"/>
            <a:ext cx="4509300" cy="3381975"/>
          </a:xfrm>
          <a:prstGeom prst="rect">
            <a:avLst/>
          </a:prstGeom>
          <a:noFill/>
          <a:ln>
            <a:noFill/>
          </a:ln>
        </p:spPr>
      </p:pic>
      <p:pic>
        <p:nvPicPr>
          <p:cNvPr id="162" name="Google Shape;162;p28"/>
          <p:cNvPicPr preferRelativeResize="0"/>
          <p:nvPr/>
        </p:nvPicPr>
        <p:blipFill>
          <a:blip r:embed="rId4">
            <a:alphaModFix/>
          </a:blip>
          <a:stretch>
            <a:fillRect/>
          </a:stretch>
        </p:blipFill>
        <p:spPr>
          <a:xfrm>
            <a:off x="4482300" y="1468825"/>
            <a:ext cx="4509300" cy="33819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8314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3889</TotalTime>
  <Words>2362</Words>
  <Application>Microsoft Office PowerPoint</Application>
  <PresentationFormat>On-screen Show (16:9)</PresentationFormat>
  <Paragraphs>271</Paragraphs>
  <Slides>60</Slides>
  <Notes>46</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Arial MT</vt:lpstr>
      <vt:lpstr>Edu Diatype Rounded Semi-Mono</vt:lpstr>
      <vt:lpstr>Aptos</vt:lpstr>
      <vt:lpstr>Arial</vt:lpstr>
      <vt:lpstr>Calibri</vt:lpstr>
      <vt:lpstr>Cambria Math</vt:lpstr>
      <vt:lpstr>Courier New</vt:lpstr>
      <vt:lpstr>Lucida Sans Unicode</vt:lpstr>
      <vt:lpstr>Source Sans Pro</vt:lpstr>
      <vt:lpstr>Tahoma</vt:lpstr>
      <vt:lpstr>Times New Roman</vt:lpstr>
      <vt:lpstr>Trebuchet MS</vt:lpstr>
      <vt:lpstr>Office Theme</vt:lpstr>
      <vt:lpstr>Introduction to Urban Big Data and Machine Learning</vt:lpstr>
      <vt:lpstr>Announcement</vt:lpstr>
      <vt:lpstr>OUTLINE</vt:lpstr>
      <vt:lpstr>PowerPoint Presentation</vt:lpstr>
      <vt:lpstr>Supervised learning: Classification</vt:lpstr>
      <vt:lpstr>Supervised learning: Classification</vt:lpstr>
      <vt:lpstr>Supervised learning: Classification</vt:lpstr>
      <vt:lpstr>Supervised learning: Classification</vt:lpstr>
      <vt:lpstr>Supervised learning: Classification</vt:lpstr>
      <vt:lpstr>Which is classification problem? </vt:lpstr>
      <vt:lpstr>Which is classification problem? </vt:lpstr>
      <vt:lpstr>Which is classification problem? </vt:lpstr>
      <vt:lpstr>Regression vs Classification</vt:lpstr>
      <vt:lpstr>Model Validation: Train-Test Split</vt:lpstr>
      <vt:lpstr>Model Validation: Train-Test Split</vt:lpstr>
      <vt:lpstr>Model Validation: Train-Test Split</vt:lpstr>
      <vt:lpstr>Model Validation: Train-Test Split</vt:lpstr>
      <vt:lpstr>Model Validation: Train-Test Split</vt:lpstr>
      <vt:lpstr>Model Validation: Train-Test Split</vt:lpstr>
      <vt:lpstr>PowerPoint Presentation</vt:lpstr>
      <vt:lpstr>PowerPoint Presentation</vt:lpstr>
      <vt:lpstr>PowerPoint Presentation</vt:lpstr>
      <vt:lpstr>PowerPoint Presentation</vt:lpstr>
      <vt:lpstr>PowerPoint Presentation</vt:lpstr>
      <vt:lpstr>Hyperparameter Tuning</vt:lpstr>
      <vt:lpstr>Machine Learning Steps</vt:lpstr>
      <vt:lpstr>PowerPoint Presentation</vt:lpstr>
      <vt:lpstr>Support Vector Machine</vt:lpstr>
      <vt:lpstr>Support Vector Machine</vt:lpstr>
      <vt:lpstr>Decision Trees</vt:lpstr>
      <vt:lpstr>Decision Trees</vt:lpstr>
      <vt:lpstr>Decision Trees</vt:lpstr>
      <vt:lpstr>Decision Trees</vt:lpstr>
      <vt:lpstr>Decision Trees</vt:lpstr>
      <vt:lpstr>Decision Trees</vt:lpstr>
      <vt:lpstr>Decision Trees</vt:lpstr>
      <vt:lpstr>Ensemble Methods: combine the predictions of multiple models </vt:lpstr>
      <vt:lpstr>Ensemble Methods: Random 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Python </dc:title>
  <dc:creator>Wenzheng Li</dc:creator>
  <cp:lastModifiedBy>Wenzheng Li</cp:lastModifiedBy>
  <cp:revision>13</cp:revision>
  <dcterms:created xsi:type="dcterms:W3CDTF">2024-05-24T04:21:44Z</dcterms:created>
  <dcterms:modified xsi:type="dcterms:W3CDTF">2025-02-10T03:20:05Z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2020-04-30T00:00:00Z</vt:filetime>
  </property>
  <property fmtid="{D5CDD505-2E9C-101B-9397-08002B2CF9AE}" pid="3" name="Creator">
    <vt:lpwstr>Microsoft® PowerPoint® for Microsoft 365</vt:lpwstr>
  </property>
  <property fmtid="{D5CDD505-2E9C-101B-9397-08002B2CF9AE}" pid="4" name="LastSaved">
    <vt:filetime>2024-05-24T00:00:00Z</vt:filetime>
  </property>
</Properties>
</file>